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0"/>
    <p:restoredTop sz="94699"/>
  </p:normalViewPr>
  <p:slideViewPr>
    <p:cSldViewPr snapToGrid="0">
      <p:cViewPr varScale="1">
        <p:scale>
          <a:sx n="137" d="100"/>
          <a:sy n="137" d="100"/>
        </p:scale>
        <p:origin x="920" y="192"/>
      </p:cViewPr>
      <p:guideLst>
        <p:guide orient="horz" pos="154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39d0401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39d0401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we are going to give you a brief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3874847eb_1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3874847eb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split our project into 3 phases: phase one focused on predicting the annual precipitation data for the upcoming 50 years using historical rainfall data as well as climate data for the area. we chose 50 years so that the dam can have a minimum useful life of a half century. </a:t>
            </a:r>
            <a:endParaRPr/>
          </a:p>
          <a:p>
            <a:pPr marL="0" lvl="0" indent="0" algn="l" rtl="0">
              <a:spcBef>
                <a:spcPts val="0"/>
              </a:spcBef>
              <a:spcAft>
                <a:spcPts val="0"/>
              </a:spcAft>
              <a:buNone/>
            </a:pPr>
            <a:endParaRPr/>
          </a:p>
          <a:p>
            <a:pPr marL="0" lvl="0" indent="0" algn="l" rtl="0">
              <a:spcBef>
                <a:spcPts val="0"/>
              </a:spcBef>
              <a:spcAft>
                <a:spcPts val="0"/>
              </a:spcAft>
              <a:buNone/>
            </a:pPr>
            <a:r>
              <a:rPr lang="en"/>
              <a:t>Phase II focused on finding the catchment yield of the reservoir. The predicted rainfall from phase I was used to essentially find how much water the pond and dam should be designed to hold.</a:t>
            </a:r>
            <a:endParaRPr/>
          </a:p>
          <a:p>
            <a:pPr marL="0" lvl="0" indent="0" algn="l" rtl="0">
              <a:spcBef>
                <a:spcPts val="0"/>
              </a:spcBef>
              <a:spcAft>
                <a:spcPts val="0"/>
              </a:spcAft>
              <a:buNone/>
            </a:pPr>
            <a:endParaRPr/>
          </a:p>
          <a:p>
            <a:pPr marL="0" lvl="0" indent="0" algn="l" rtl="0">
              <a:spcBef>
                <a:spcPts val="0"/>
              </a:spcBef>
              <a:spcAft>
                <a:spcPts val="0"/>
              </a:spcAft>
              <a:buNone/>
            </a:pPr>
            <a:r>
              <a:rPr lang="en"/>
              <a:t>Phase III used this annual expected volume to find the maximum amount of water to design for.  This volume along with the Natural Terrain data was used from google earth to make assumptions for a valid sizing of the dam and the pond.</a:t>
            </a:r>
            <a:endParaRPr/>
          </a:p>
          <a:p>
            <a:pPr marL="0" lvl="0" indent="0" algn="l" rtl="0">
              <a:spcBef>
                <a:spcPts val="0"/>
              </a:spcBef>
              <a:spcAft>
                <a:spcPts val="0"/>
              </a:spcAft>
              <a:buNone/>
            </a:pPr>
            <a:endParaRPr/>
          </a:p>
          <a:p>
            <a:pPr marL="0" lvl="0" indent="0" algn="l" rtl="0">
              <a:spcBef>
                <a:spcPts val="0"/>
              </a:spcBef>
              <a:spcAft>
                <a:spcPts val="0"/>
              </a:spcAft>
              <a:buNone/>
            </a:pPr>
            <a:r>
              <a:rPr lang="en"/>
              <a:t>Olivia phase 1</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it will be presented respectivley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completion of this project, we mostly used python- Jupyter notebook to analyze our data and created a full repository in github. In addition, we used google earth pro to get familiar with the natural layout of the land where the dam is expected to be placed.</a:t>
            </a:r>
            <a:endParaRPr/>
          </a:p>
          <a:p>
            <a:pPr marL="0" lvl="0" indent="0" algn="l" rtl="0">
              <a:spcBef>
                <a:spcPts val="0"/>
              </a:spcBef>
              <a:spcAft>
                <a:spcPts val="0"/>
              </a:spcAft>
              <a:buNone/>
            </a:pPr>
            <a:endParaRPr/>
          </a:p>
          <a:p>
            <a:pPr marL="0" lvl="0" indent="0" algn="l" rtl="0">
              <a:spcBef>
                <a:spcPts val="0"/>
              </a:spcBef>
              <a:spcAft>
                <a:spcPts val="0"/>
              </a:spcAft>
              <a:buNone/>
            </a:pPr>
            <a:r>
              <a:rPr lang="en"/>
              <a:t>The python packages that we used are also listed on this slide. Some of them are very common, and some of them we had fun with playing around and getting familiar with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3bb3496b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3bb3496b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Literature review </a:t>
            </a:r>
            <a:r>
              <a:rPr lang="en" sz="1200"/>
              <a:t>to learn more about precipitation and climate change models</a:t>
            </a:r>
            <a:endParaRPr sz="1200"/>
          </a:p>
          <a:p>
            <a:pPr marL="914400" lvl="1" indent="-304800" algn="l" rtl="0">
              <a:spcBef>
                <a:spcPts val="0"/>
              </a:spcBef>
              <a:spcAft>
                <a:spcPts val="0"/>
              </a:spcAft>
              <a:buSzPts val="1200"/>
              <a:buChar char="○"/>
            </a:pPr>
            <a:r>
              <a:rPr lang="en" sz="1200"/>
              <a:t>Looking to see what independent variables are commonly used to predict precipitation</a:t>
            </a:r>
            <a:endParaRPr sz="1200"/>
          </a:p>
          <a:p>
            <a:pPr marL="914400" lvl="1" indent="-304800" algn="l" rtl="0">
              <a:spcBef>
                <a:spcPts val="0"/>
              </a:spcBef>
              <a:spcAft>
                <a:spcPts val="0"/>
              </a:spcAft>
              <a:buSzPts val="1200"/>
              <a:buChar char="○"/>
            </a:pPr>
            <a:r>
              <a:rPr lang="en" sz="1200"/>
              <a:t>Information that climate models often disagree with each other as this is an emerging science, combing many fields of math, science, and engineering</a:t>
            </a:r>
            <a:endParaRPr sz="1200"/>
          </a:p>
          <a:p>
            <a:pPr marL="914400" lvl="1" indent="-304800" algn="l" rtl="0">
              <a:spcBef>
                <a:spcPts val="0"/>
              </a:spcBef>
              <a:spcAft>
                <a:spcPts val="0"/>
              </a:spcAft>
              <a:buSzPts val="1200"/>
              <a:buChar char="○"/>
            </a:pPr>
            <a:r>
              <a:rPr lang="en" sz="1200"/>
              <a:t>Important since with greater temperature we are experiencing due to climate change, it is predicted that wet areas will become more wet and dry areas will become more dry</a:t>
            </a:r>
            <a:endParaRPr sz="1200"/>
          </a:p>
          <a:p>
            <a:pPr marL="457200" lvl="0" indent="-304800" algn="l" rtl="0">
              <a:spcBef>
                <a:spcPts val="0"/>
              </a:spcBef>
              <a:spcAft>
                <a:spcPts val="0"/>
              </a:spcAft>
              <a:buSzPts val="1200"/>
              <a:buChar char="●"/>
            </a:pPr>
            <a:r>
              <a:rPr lang="en" sz="1200" b="1"/>
              <a:t>Precipitation models</a:t>
            </a:r>
            <a:r>
              <a:rPr lang="en" sz="1200"/>
              <a:t> - information about methods used for python precipitation prediction models. Have basic knowledge of time series from the course</a:t>
            </a:r>
            <a:endParaRPr sz="1200"/>
          </a:p>
          <a:p>
            <a:pPr marL="457200" lvl="0" indent="-304800" algn="l" rtl="0">
              <a:spcBef>
                <a:spcPts val="0"/>
              </a:spcBef>
              <a:spcAft>
                <a:spcPts val="0"/>
              </a:spcAft>
              <a:buSzPts val="1200"/>
              <a:buChar char="●"/>
            </a:pPr>
            <a:r>
              <a:rPr lang="en" sz="1200" b="1"/>
              <a:t>Potential sources of data</a:t>
            </a:r>
            <a:r>
              <a:rPr lang="en" sz="1200"/>
              <a:t> - research precipitation predictions in India to learn how the government and organizations organize their data</a:t>
            </a:r>
            <a:endParaRPr sz="1200"/>
          </a:p>
          <a:p>
            <a:pPr marL="914400" lvl="1" indent="-304800" algn="l" rtl="0">
              <a:spcBef>
                <a:spcPts val="0"/>
              </a:spcBef>
              <a:spcAft>
                <a:spcPts val="0"/>
              </a:spcAft>
              <a:buSzPts val="1200"/>
              <a:buChar char="○"/>
            </a:pPr>
            <a:r>
              <a:rPr lang="en" sz="1200"/>
              <a:t>Food and agriculture organzation</a:t>
            </a:r>
            <a:endParaRPr sz="1200"/>
          </a:p>
          <a:p>
            <a:pPr marL="457200" lvl="0" indent="-304800" algn="l" rtl="0">
              <a:spcBef>
                <a:spcPts val="0"/>
              </a:spcBef>
              <a:spcAft>
                <a:spcPts val="0"/>
              </a:spcAft>
              <a:buSzPts val="1200"/>
              <a:buChar char="●"/>
            </a:pPr>
            <a:r>
              <a:rPr lang="en" sz="1200" b="1"/>
              <a:t>variables </a:t>
            </a:r>
            <a:endParaRPr sz="1200" b="1"/>
          </a:p>
          <a:p>
            <a:pPr marL="914400" lvl="1" indent="-304800" algn="l" rtl="0">
              <a:spcBef>
                <a:spcPts val="0"/>
              </a:spcBef>
              <a:spcAft>
                <a:spcPts val="0"/>
              </a:spcAft>
              <a:buSzPts val="1200"/>
              <a:buChar char="○"/>
            </a:pPr>
            <a:r>
              <a:rPr lang="en" sz="1200"/>
              <a:t>Temperature </a:t>
            </a:r>
            <a:endParaRPr sz="1200"/>
          </a:p>
          <a:p>
            <a:pPr marL="914400" lvl="1" indent="-304800" algn="l" rtl="0">
              <a:spcBef>
                <a:spcPts val="0"/>
              </a:spcBef>
              <a:spcAft>
                <a:spcPts val="0"/>
              </a:spcAft>
              <a:buSzPts val="1200"/>
              <a:buChar char="○"/>
            </a:pPr>
            <a:r>
              <a:rPr lang="en" sz="1200"/>
              <a:t>Atmospheric moisture content</a:t>
            </a:r>
            <a:endParaRPr sz="1200"/>
          </a:p>
          <a:p>
            <a:pPr marL="914400" lvl="1" indent="-304800" algn="l" rtl="0">
              <a:spcBef>
                <a:spcPts val="0"/>
              </a:spcBef>
              <a:spcAft>
                <a:spcPts val="0"/>
              </a:spcAft>
              <a:buSzPts val="1200"/>
              <a:buChar char="○"/>
            </a:pPr>
            <a:r>
              <a:rPr lang="en" sz="1200"/>
              <a:t>Winds</a:t>
            </a:r>
            <a:endParaRPr sz="1200"/>
          </a:p>
          <a:p>
            <a:pPr marL="914400" lvl="1" indent="-304800" algn="l" rtl="0">
              <a:spcBef>
                <a:spcPts val="0"/>
              </a:spcBef>
              <a:spcAft>
                <a:spcPts val="0"/>
              </a:spcAft>
              <a:buSzPts val="1200"/>
              <a:buChar char="○"/>
            </a:pPr>
            <a:r>
              <a:rPr lang="en" sz="1200"/>
              <a:t>Air pressure</a:t>
            </a:r>
            <a:endParaRPr sz="1200"/>
          </a:p>
          <a:p>
            <a:pPr marL="914400" lvl="1" indent="-304800" algn="l" rtl="0">
              <a:spcBef>
                <a:spcPts val="0"/>
              </a:spcBef>
              <a:spcAft>
                <a:spcPts val="0"/>
              </a:spcAft>
              <a:buSzPts val="1200"/>
              <a:buChar char="○"/>
            </a:pPr>
            <a:r>
              <a:rPr lang="en" sz="1200"/>
              <a:t>Plant evapotranspiration</a:t>
            </a:r>
            <a:endParaRPr sz="1200"/>
          </a:p>
          <a:p>
            <a:pPr marL="914400" lvl="1" indent="-304800" algn="l" rtl="0">
              <a:spcBef>
                <a:spcPts val="0"/>
              </a:spcBef>
              <a:spcAft>
                <a:spcPts val="0"/>
              </a:spcAft>
              <a:buSzPts val="1200"/>
              <a:buChar char="○"/>
            </a:pPr>
            <a:r>
              <a:rPr lang="en" sz="1200"/>
              <a:t>Atmospheric circulation</a:t>
            </a:r>
            <a:endParaRPr sz="1200"/>
          </a:p>
          <a:p>
            <a:pPr marL="914400" lvl="1" indent="-304800" algn="l" rtl="0">
              <a:spcBef>
                <a:spcPts val="0"/>
              </a:spcBef>
              <a:spcAft>
                <a:spcPts val="0"/>
              </a:spcAft>
              <a:buSzPts val="1200"/>
              <a:buChar char="○"/>
            </a:pPr>
            <a:r>
              <a:rPr lang="en" sz="1200"/>
              <a:t>Soil moisture</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39d9ce92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39d9ce9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900"/>
              <a:t>Difficult to collect weather data</a:t>
            </a:r>
            <a:endParaRPr sz="900"/>
          </a:p>
          <a:p>
            <a:pPr marL="914400" lvl="1" indent="-285750" algn="l" rtl="0">
              <a:spcBef>
                <a:spcPts val="0"/>
              </a:spcBef>
              <a:spcAft>
                <a:spcPts val="0"/>
              </a:spcAft>
              <a:buSzPts val="900"/>
              <a:buChar char="○"/>
            </a:pPr>
            <a:r>
              <a:rPr lang="en" sz="900"/>
              <a:t>As a developing nation, the limited availability and accessibility of such information hinders potential research </a:t>
            </a:r>
            <a:endParaRPr sz="900"/>
          </a:p>
          <a:p>
            <a:pPr marL="914400" lvl="1" indent="-285750" algn="l" rtl="0">
              <a:spcBef>
                <a:spcPts val="0"/>
              </a:spcBef>
              <a:spcAft>
                <a:spcPts val="0"/>
              </a:spcAft>
              <a:buSzPts val="900"/>
              <a:buChar char="○"/>
            </a:pPr>
            <a:r>
              <a:rPr lang="en" sz="900"/>
              <a:t>Data is hard to get bc:</a:t>
            </a:r>
            <a:endParaRPr sz="900"/>
          </a:p>
          <a:p>
            <a:pPr marL="1371600" lvl="2" indent="-285750" algn="l" rtl="0">
              <a:spcBef>
                <a:spcPts val="0"/>
              </a:spcBef>
              <a:spcAft>
                <a:spcPts val="0"/>
              </a:spcAft>
              <a:buSzPts val="900"/>
              <a:buChar char="■"/>
            </a:pPr>
            <a:r>
              <a:rPr lang="en" sz="900"/>
              <a:t>There is little coordination between various data collecting agencies</a:t>
            </a:r>
            <a:endParaRPr sz="900"/>
          </a:p>
          <a:p>
            <a:pPr marL="1371600" lvl="2" indent="-285750" algn="l" rtl="0">
              <a:spcBef>
                <a:spcPts val="0"/>
              </a:spcBef>
              <a:spcAft>
                <a:spcPts val="0"/>
              </a:spcAft>
              <a:buSzPts val="900"/>
              <a:buChar char="■"/>
            </a:pPr>
            <a:r>
              <a:rPr lang="en" sz="900"/>
              <a:t>Similar data collected by more than one organization so can lead to confusing results</a:t>
            </a:r>
            <a:endParaRPr sz="900"/>
          </a:p>
          <a:p>
            <a:pPr marL="1371600" lvl="2" indent="-285750" algn="l" rtl="0">
              <a:spcBef>
                <a:spcPts val="0"/>
              </a:spcBef>
              <a:spcAft>
                <a:spcPts val="0"/>
              </a:spcAft>
              <a:buSzPts val="900"/>
              <a:buChar char="■"/>
            </a:pPr>
            <a:r>
              <a:rPr lang="en" sz="900"/>
              <a:t>Low emphasis on the use of electronic media for sharing the collected data</a:t>
            </a:r>
            <a:endParaRPr sz="900"/>
          </a:p>
          <a:p>
            <a:pPr marL="457200" lvl="0" indent="-285750" algn="l" rtl="0">
              <a:spcBef>
                <a:spcPts val="0"/>
              </a:spcBef>
              <a:spcAft>
                <a:spcPts val="0"/>
              </a:spcAft>
              <a:buSzPts val="900"/>
              <a:buChar char="●"/>
            </a:pPr>
            <a:r>
              <a:rPr lang="en" sz="900"/>
              <a:t>On the right is a list of the independent variables that are frequently used to predict precipitaton</a:t>
            </a:r>
            <a:endParaRPr sz="900"/>
          </a:p>
          <a:p>
            <a:pPr marL="457200" lvl="0" indent="-285750" algn="l" rtl="0">
              <a:spcBef>
                <a:spcPts val="0"/>
              </a:spcBef>
              <a:spcAft>
                <a:spcPts val="0"/>
              </a:spcAft>
              <a:buSzPts val="900"/>
              <a:buChar char="●"/>
            </a:pPr>
            <a:r>
              <a:rPr lang="en" sz="900" b="1"/>
              <a:t>Temperature is useful since there is a strong relationship between temperature and evapotranspiration, relating the energy and hydrological cycle</a:t>
            </a:r>
            <a:endParaRPr sz="900" b="1"/>
          </a:p>
          <a:p>
            <a:pPr marL="457200" lvl="0" indent="-285750" algn="l" rtl="0">
              <a:spcBef>
                <a:spcPts val="0"/>
              </a:spcBef>
              <a:spcAft>
                <a:spcPts val="0"/>
              </a:spcAft>
              <a:buSzPts val="900"/>
              <a:buChar char="●"/>
            </a:pPr>
            <a:endParaRPr sz="900"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39d0401f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39d0401f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39d9ce92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39d9ce92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Stacked bar chart, illustrates the proportion that each season contributes to the annual precipitation </a:t>
            </a:r>
            <a:endParaRPr/>
          </a:p>
          <a:p>
            <a:pPr marL="457200" lvl="0" indent="-298450" algn="l" rtl="0">
              <a:spcBef>
                <a:spcPts val="0"/>
              </a:spcBef>
              <a:spcAft>
                <a:spcPts val="0"/>
              </a:spcAft>
              <a:buSzPts val="1100"/>
              <a:buChar char="●"/>
            </a:pPr>
            <a:r>
              <a:rPr lang="en"/>
              <a:t>Green is JJAS (june july august september) which is monsoon season in India</a:t>
            </a:r>
            <a:endParaRPr/>
          </a:p>
          <a:p>
            <a:pPr marL="457200" lvl="0" indent="-298450" algn="l" rtl="0">
              <a:spcBef>
                <a:spcPts val="0"/>
              </a:spcBef>
              <a:spcAft>
                <a:spcPts val="0"/>
              </a:spcAft>
              <a:buSzPts val="1100"/>
              <a:buChar char="●"/>
            </a:pPr>
            <a:r>
              <a:rPr lang="en"/>
              <a:t>The orange and blue are very small compared to the green bars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39d9ce92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39d9ce92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Another graph showing how each season contributes to the annual precipitation</a:t>
            </a:r>
            <a:endParaRPr/>
          </a:p>
          <a:p>
            <a:pPr marL="457200" lvl="0" indent="-298450" algn="l" rtl="0">
              <a:spcBef>
                <a:spcPts val="0"/>
              </a:spcBef>
              <a:spcAft>
                <a:spcPts val="0"/>
              </a:spcAft>
              <a:buSzPts val="1100"/>
              <a:buChar char="●"/>
            </a:pPr>
            <a:r>
              <a:rPr lang="en"/>
              <a:t>Precipitation (annual and seasonal)</a:t>
            </a:r>
            <a:endParaRPr/>
          </a:p>
          <a:p>
            <a:pPr marL="457200" lvl="0" indent="-298450" algn="l" rtl="0">
              <a:spcBef>
                <a:spcPts val="0"/>
              </a:spcBef>
              <a:spcAft>
                <a:spcPts val="0"/>
              </a:spcAft>
              <a:buSzPts val="1100"/>
              <a:buChar char="●"/>
            </a:pPr>
            <a:r>
              <a:rPr lang="en"/>
              <a:t>The purple line is the annual and the green line is JJAS (june, july, august, and september). This is monsoon season is during these summer months</a:t>
            </a:r>
            <a:endParaRPr/>
          </a:p>
          <a:p>
            <a:pPr marL="457200" lvl="0" indent="-298450" algn="l" rtl="0">
              <a:spcBef>
                <a:spcPts val="0"/>
              </a:spcBef>
              <a:spcAft>
                <a:spcPts val="0"/>
              </a:spcAft>
              <a:buSzPts val="1100"/>
              <a:buChar char="●"/>
            </a:pPr>
            <a:r>
              <a:rPr lang="en"/>
              <a:t>The seasons are grouped by like months of precipitation</a:t>
            </a:r>
            <a:endParaRPr/>
          </a:p>
          <a:p>
            <a:pPr marL="457200" lvl="0" indent="-298450" algn="l" rtl="0">
              <a:spcBef>
                <a:spcPts val="0"/>
              </a:spcBef>
              <a:spcAft>
                <a:spcPts val="0"/>
              </a:spcAft>
              <a:buSzPts val="1100"/>
              <a:buChar char="●"/>
            </a:pPr>
            <a:r>
              <a:rPr lang="en"/>
              <a:t>Looking at the means for each season, about 92% of the precipitation occurs in JJAS in monsoon season. Therefore, decided to have our model predict precipitation annually and assume 92% of that occured in the months of JJAS</a:t>
            </a:r>
            <a:endParaRPr/>
          </a:p>
          <a:p>
            <a:pPr marL="457200" lvl="0" indent="-298450" algn="l" rtl="0">
              <a:spcBef>
                <a:spcPts val="0"/>
              </a:spcBef>
              <a:spcAft>
                <a:spcPts val="0"/>
              </a:spcAft>
              <a:buSzPts val="1100"/>
              <a:buChar char="●"/>
            </a:pPr>
            <a:r>
              <a:rPr lang="en"/>
              <a:t>Phase 1 of the project will predict the annual precipitation for the next several years and will be used in Phase 2 and Phase 3 to calculate the runoff and dam sizing, respectively. </a:t>
            </a:r>
            <a:endParaRPr/>
          </a:p>
          <a:p>
            <a:pPr marL="914400" lvl="1" indent="-298450" algn="l" rtl="0">
              <a:spcBef>
                <a:spcPts val="0"/>
              </a:spcBef>
              <a:spcAft>
                <a:spcPts val="0"/>
              </a:spcAft>
              <a:buSzPts val="1100"/>
              <a:buChar char="○"/>
            </a:pPr>
            <a:r>
              <a:rPr lang="en"/>
              <a:t>From the annual precipitation, the seasonal precipitation will be estimated with the understanding that JJAS precipitation contributes about 91.966% to the annual precipitation. </a:t>
            </a:r>
            <a:endParaRPr/>
          </a:p>
          <a:p>
            <a:pPr marL="914400" lvl="1" indent="-298450" algn="l" rtl="0">
              <a:spcBef>
                <a:spcPts val="0"/>
              </a:spcBef>
              <a:spcAft>
                <a:spcPts val="0"/>
              </a:spcAft>
              <a:buSzPts val="1100"/>
              <a:buChar char="○"/>
            </a:pPr>
            <a:r>
              <a:rPr lang="en"/>
              <a:t>Regarding, the extreme case of 99.609%, the dam size will be calculated with</a:t>
            </a:r>
            <a:r>
              <a:rPr lang="en" b="1"/>
              <a:t> factors of safety</a:t>
            </a: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39d0401f9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39d0401f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 Sophia</a:t>
            </a:r>
            <a:endParaRPr/>
          </a:p>
          <a:p>
            <a:pPr marL="0" lvl="0" indent="0" algn="l" rtl="0">
              <a:spcBef>
                <a:spcPts val="0"/>
              </a:spcBef>
              <a:spcAft>
                <a:spcPts val="0"/>
              </a:spcAft>
              <a:buNone/>
            </a:pPr>
            <a:r>
              <a:rPr lang="en"/>
              <a:t>02 Sophia</a:t>
            </a:r>
            <a:endParaRPr/>
          </a:p>
          <a:p>
            <a:pPr marL="0" lvl="0" indent="0" algn="l" rtl="0">
              <a:spcBef>
                <a:spcPts val="0"/>
              </a:spcBef>
              <a:spcAft>
                <a:spcPts val="0"/>
              </a:spcAft>
              <a:buNone/>
            </a:pPr>
            <a:r>
              <a:rPr lang="en"/>
              <a:t>03 Grace</a:t>
            </a:r>
            <a:endParaRPr/>
          </a:p>
          <a:p>
            <a:pPr marL="0" lvl="0" indent="0" algn="l" rtl="0">
              <a:spcBef>
                <a:spcPts val="0"/>
              </a:spcBef>
              <a:spcAft>
                <a:spcPts val="0"/>
              </a:spcAft>
              <a:buNone/>
            </a:pPr>
            <a:r>
              <a:rPr lang="en"/>
              <a:t>04 Olivia</a:t>
            </a:r>
            <a:endParaRPr/>
          </a:p>
          <a:p>
            <a:pPr marL="0" lvl="0" indent="0" algn="l" rtl="0">
              <a:spcBef>
                <a:spcPts val="0"/>
              </a:spcBef>
              <a:spcAft>
                <a:spcPts val="0"/>
              </a:spcAft>
              <a:buNone/>
            </a:pPr>
            <a:r>
              <a:rPr lang="en"/>
              <a:t>05 Sophia</a:t>
            </a:r>
            <a:endParaRPr/>
          </a:p>
          <a:p>
            <a:pPr marL="0" lvl="0" indent="0" algn="l" rtl="0">
              <a:spcBef>
                <a:spcPts val="0"/>
              </a:spcBef>
              <a:spcAft>
                <a:spcPts val="0"/>
              </a:spcAft>
              <a:buNone/>
            </a:pPr>
            <a:r>
              <a:rPr lang="en"/>
              <a:t>06 Tom &amp; Grace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39d9ce92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39d9ce92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first cleaned up the data for our model - creating datetime indexes and dataframes for the average and annual precipitation and temperature in mm and degrees celsius respectively</a:t>
            </a:r>
            <a:endParaRPr/>
          </a:p>
          <a:p>
            <a:pPr marL="457200" lvl="0" indent="-298450" algn="l" rtl="0">
              <a:spcBef>
                <a:spcPts val="0"/>
              </a:spcBef>
              <a:spcAft>
                <a:spcPts val="0"/>
              </a:spcAft>
              <a:buSzPts val="1100"/>
              <a:buChar char="●"/>
            </a:pPr>
            <a:r>
              <a:rPr lang="en"/>
              <a:t>We used monthly and annual sampling frequency, using matplotlib and ploty to help visual our data</a:t>
            </a:r>
            <a:endParaRPr/>
          </a:p>
          <a:p>
            <a:pPr marL="45720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39d9ce92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39d9ce92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Blue plots represent the precipitation and orange is the temperature </a:t>
            </a:r>
            <a:endParaRPr/>
          </a:p>
          <a:p>
            <a:pPr marL="457200" lvl="0" indent="-298450" algn="l" rtl="0">
              <a:spcBef>
                <a:spcPts val="0"/>
              </a:spcBef>
              <a:spcAft>
                <a:spcPts val="0"/>
              </a:spcAft>
              <a:buSzPts val="1100"/>
              <a:buChar char="-"/>
            </a:pPr>
            <a:r>
              <a:rPr lang="en"/>
              <a:t>The plots on the left are the has a monthly frequency - looks quite messy, and the data covers such a long span of time (granular)</a:t>
            </a:r>
            <a:endParaRPr/>
          </a:p>
          <a:p>
            <a:pPr marL="914400" lvl="1" indent="-298450" algn="l" rtl="0">
              <a:spcBef>
                <a:spcPts val="0"/>
              </a:spcBef>
              <a:spcAft>
                <a:spcPts val="0"/>
              </a:spcAft>
              <a:buSzPts val="1100"/>
              <a:buChar char="-"/>
            </a:pPr>
            <a:r>
              <a:rPr lang="en"/>
              <a:t>The visualization has a lot of variation</a:t>
            </a:r>
            <a:endParaRPr/>
          </a:p>
          <a:p>
            <a:pPr marL="914400" lvl="1" indent="-298450" algn="l" rtl="0">
              <a:spcBef>
                <a:spcPts val="0"/>
              </a:spcBef>
              <a:spcAft>
                <a:spcPts val="0"/>
              </a:spcAft>
              <a:buSzPts val="1100"/>
              <a:buChar char="-"/>
            </a:pPr>
            <a:r>
              <a:rPr lang="en"/>
              <a:t>It seems that as time goes on, the peaks are decreasings</a:t>
            </a:r>
            <a:endParaRPr/>
          </a:p>
          <a:p>
            <a:pPr marL="457200" lvl="0" indent="-298450" algn="l" rtl="0">
              <a:spcBef>
                <a:spcPts val="0"/>
              </a:spcBef>
              <a:spcAft>
                <a:spcPts val="0"/>
              </a:spcAft>
              <a:buSzPts val="1100"/>
              <a:buChar char="-"/>
            </a:pPr>
            <a:r>
              <a:rPr lang="en"/>
              <a:t>The plots on the right was plotted after resampling at a different frequency to try to remove such fluctuations</a:t>
            </a:r>
            <a:endParaRPr/>
          </a:p>
          <a:p>
            <a:pPr marL="914400" lvl="1" indent="-298450" algn="l" rtl="0">
              <a:spcBef>
                <a:spcPts val="0"/>
              </a:spcBef>
              <a:spcAft>
                <a:spcPts val="0"/>
              </a:spcAft>
              <a:buSzPts val="1100"/>
              <a:buChar char="-"/>
            </a:pPr>
            <a:r>
              <a:rPr lang="en"/>
              <a:t>This plot is much clearer than the previous graph, the resampling makes it easier to determine and visualize the precipitation trends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Want to trace the annual trends with plotly graph</a:t>
            </a:r>
            <a:endParaRPr/>
          </a:p>
          <a:p>
            <a:pPr marL="457200" lvl="0" indent="-298450" algn="l" rtl="0">
              <a:spcBef>
                <a:spcPts val="0"/>
              </a:spcBef>
              <a:spcAft>
                <a:spcPts val="0"/>
              </a:spcAft>
              <a:buSzPts val="1100"/>
              <a:buChar char="-"/>
            </a:pPr>
            <a:r>
              <a:rPr lang="en"/>
              <a:t>Useful to continue to observe the trends in precipitation and temperature</a:t>
            </a:r>
            <a:endParaRPr/>
          </a:p>
          <a:p>
            <a:pPr marL="457200" lvl="0" indent="-298450" algn="l" rtl="0">
              <a:spcBef>
                <a:spcPts val="0"/>
              </a:spcBef>
              <a:spcAft>
                <a:spcPts val="0"/>
              </a:spcAft>
              <a:buSzPts val="1100"/>
              <a:buChar char="-"/>
            </a:pPr>
            <a:r>
              <a:rPr lang="en"/>
              <a:t>precipitation seems to be declining peaks compared while temperature has been increasing greatly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3bb3496b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3bb3496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Train the model with precipitation data</a:t>
            </a:r>
            <a:endParaRPr/>
          </a:p>
          <a:p>
            <a:pPr marL="457200" lvl="0" indent="-298450" algn="l" rtl="0">
              <a:spcBef>
                <a:spcPts val="0"/>
              </a:spcBef>
              <a:spcAft>
                <a:spcPts val="0"/>
              </a:spcAft>
              <a:buSzPts val="1100"/>
              <a:buChar char="-"/>
            </a:pPr>
            <a:r>
              <a:rPr lang="en"/>
              <a:t>See the change points</a:t>
            </a:r>
            <a:endParaRPr/>
          </a:p>
          <a:p>
            <a:pPr marL="457200" lvl="0" indent="-298450" algn="l" rtl="0">
              <a:spcBef>
                <a:spcPts val="0"/>
              </a:spcBef>
              <a:spcAft>
                <a:spcPts val="0"/>
              </a:spcAft>
              <a:buSzPts val="1100"/>
              <a:buChar char="-"/>
            </a:pPr>
            <a:r>
              <a:rPr lang="en"/>
              <a:t>Can examine the forecast components: we are interested in the trend (how precipitation is change from year to year) and the seasonality (how precipitation is changing throughout the year)</a:t>
            </a:r>
            <a:endParaRPr/>
          </a:p>
          <a:p>
            <a:pPr marL="457200" lvl="0" indent="-298450" algn="l" rtl="0">
              <a:spcBef>
                <a:spcPts val="0"/>
              </a:spcBef>
              <a:spcAft>
                <a:spcPts val="0"/>
              </a:spcAft>
              <a:buSzPts val="1100"/>
              <a:buChar char="-"/>
            </a:pPr>
            <a:r>
              <a:rPr lang="en"/>
              <a:t>Add more data - temperature data and replot</a:t>
            </a:r>
            <a:endParaRPr/>
          </a:p>
          <a:p>
            <a:pPr marL="457200" lvl="0" indent="-298450" algn="l" rtl="0">
              <a:spcBef>
                <a:spcPts val="0"/>
              </a:spcBef>
              <a:spcAft>
                <a:spcPts val="0"/>
              </a:spcAft>
              <a:buSzPts val="1100"/>
              <a:buChar char="-"/>
            </a:pPr>
            <a:r>
              <a:rPr lang="en"/>
              <a:t>Export forecast data to CSV and clean up data to be used in Phase 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39d9ce929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39d9ce929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did different test and train sections including 50/50, 70/30, and 85/15</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45ef8eaf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45ef8e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Decreasing trend in the coming years</a:t>
            </a:r>
            <a:endParaRPr/>
          </a:p>
          <a:p>
            <a:pPr marL="457200" lvl="0" indent="-298450" algn="l" rtl="0">
              <a:spcBef>
                <a:spcPts val="0"/>
              </a:spcBef>
              <a:spcAft>
                <a:spcPts val="0"/>
              </a:spcAft>
              <a:buSzPts val="1100"/>
              <a:buChar char="-"/>
            </a:pPr>
            <a:r>
              <a:rPr lang="en"/>
              <a:t>This is in alignment with information collected from locals </a:t>
            </a:r>
            <a:endParaRPr/>
          </a:p>
          <a:p>
            <a:pPr marL="457200" lvl="0" indent="-298450" algn="l" rtl="0">
              <a:spcBef>
                <a:spcPts val="0"/>
              </a:spcBef>
              <a:spcAft>
                <a:spcPts val="0"/>
              </a:spcAft>
              <a:buSzPts val="1100"/>
              <a:buChar char="-"/>
            </a:pPr>
            <a:r>
              <a:rPr lang="en"/>
              <a:t>The green is the JJAS - these values will be used for the subsequent phases</a:t>
            </a:r>
            <a:endParaRPr/>
          </a:p>
          <a:p>
            <a:pPr marL="457200" lvl="0" indent="-298450" algn="l" rtl="0">
              <a:spcBef>
                <a:spcPts val="0"/>
              </a:spcBef>
              <a:spcAft>
                <a:spcPts val="0"/>
              </a:spcAft>
              <a:buSzPts val="1100"/>
              <a:buChar char="-"/>
            </a:pPr>
            <a:r>
              <a:rPr lang="en"/>
              <a:t>The JJAS values were 92% of the annual values based on the preliminary data investigation I discussed earlier</a:t>
            </a:r>
            <a:endParaRPr/>
          </a:p>
          <a:p>
            <a:pPr marL="457200" lvl="0" indent="-298450" algn="l" rtl="0">
              <a:spcBef>
                <a:spcPts val="0"/>
              </a:spcBef>
              <a:spcAft>
                <a:spcPts val="0"/>
              </a:spcAft>
              <a:buSzPts val="1100"/>
              <a:buChar char="-"/>
            </a:pPr>
            <a:r>
              <a:rPr lang="en"/>
              <a:t>This data is will be used </a:t>
            </a:r>
            <a:endParaRPr/>
          </a:p>
          <a:p>
            <a:pPr marL="0" lvl="0" indent="0" algn="l" rtl="0">
              <a:spcBef>
                <a:spcPts val="0"/>
              </a:spcBef>
              <a:spcAft>
                <a:spcPts val="0"/>
              </a:spcAft>
              <a:buNone/>
            </a:pPr>
            <a:endParaRPr/>
          </a:p>
          <a:p>
            <a:pPr marL="457200" lvl="0" indent="-368300" algn="l" rtl="0">
              <a:lnSpc>
                <a:spcPct val="115000"/>
              </a:lnSpc>
              <a:spcBef>
                <a:spcPts val="0"/>
              </a:spcBef>
              <a:spcAft>
                <a:spcPts val="0"/>
              </a:spcAft>
              <a:buClr>
                <a:schemeClr val="dk1"/>
              </a:buClr>
              <a:buSzPts val="2200"/>
              <a:buFont typeface="Roboto Condensed"/>
              <a:buChar char="-"/>
            </a:pPr>
            <a:r>
              <a:rPr lang="en" sz="2200" b="1">
                <a:solidFill>
                  <a:schemeClr val="dk1"/>
                </a:solidFill>
                <a:latin typeface="Roboto Condensed"/>
                <a:ea typeface="Roboto Condensed"/>
                <a:cs typeface="Roboto Condensed"/>
                <a:sym typeface="Roboto Condensed"/>
              </a:rPr>
              <a:t>Future Work</a:t>
            </a:r>
            <a:endParaRPr sz="2200" b="1">
              <a:solidFill>
                <a:schemeClr val="dk1"/>
              </a:solidFill>
              <a:latin typeface="Roboto Condensed"/>
              <a:ea typeface="Roboto Condensed"/>
              <a:cs typeface="Roboto Condensed"/>
              <a:sym typeface="Roboto Condensed"/>
            </a:endParaRPr>
          </a:p>
          <a:p>
            <a:pPr marL="457200" lvl="0" indent="-368300" algn="l" rtl="0">
              <a:lnSpc>
                <a:spcPct val="115000"/>
              </a:lnSpc>
              <a:spcBef>
                <a:spcPts val="0"/>
              </a:spcBef>
              <a:spcAft>
                <a:spcPts val="0"/>
              </a:spcAft>
              <a:buClr>
                <a:schemeClr val="dk1"/>
              </a:buClr>
              <a:buSzPts val="2200"/>
              <a:buFont typeface="Roboto Condensed Light"/>
              <a:buChar char="-"/>
            </a:pPr>
            <a:r>
              <a:rPr lang="en" sz="2200">
                <a:solidFill>
                  <a:schemeClr val="dk1"/>
                </a:solidFill>
                <a:latin typeface="Roboto Condensed Light"/>
                <a:ea typeface="Roboto Condensed Light"/>
                <a:cs typeface="Roboto Condensed Light"/>
                <a:sym typeface="Roboto Condensed Light"/>
              </a:rPr>
              <a:t>Phases 1: More independent variables with time series analysis</a:t>
            </a:r>
            <a:endParaRPr sz="2200">
              <a:solidFill>
                <a:schemeClr val="dk1"/>
              </a:solidFill>
              <a:latin typeface="Roboto Condensed Light"/>
              <a:ea typeface="Roboto Condensed Light"/>
              <a:cs typeface="Roboto Condensed Light"/>
              <a:sym typeface="Roboto Condensed Light"/>
            </a:endParaRPr>
          </a:p>
          <a:p>
            <a:pPr marL="914400" lvl="1" indent="-355600" algn="l" rtl="0">
              <a:lnSpc>
                <a:spcPct val="115000"/>
              </a:lnSpc>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Train and test model with other variables (1901-2002), compare to known precipitation (2003-2017)</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equation used to the typical water balance equation and the simplifications and assumptions that had to be made.</a:t>
            </a:r>
            <a:endParaRPr/>
          </a:p>
          <a:p>
            <a:pPr marL="0" lvl="0" indent="0" algn="l" rtl="0">
              <a:spcBef>
                <a:spcPts val="0"/>
              </a:spcBef>
              <a:spcAft>
                <a:spcPts val="0"/>
              </a:spcAft>
              <a:buNone/>
            </a:pPr>
            <a:r>
              <a:rPr lang="en"/>
              <a:t>Qs = P - ET - delta SM - delta GW</a:t>
            </a:r>
            <a:endParaRPr/>
          </a:p>
          <a:p>
            <a:pPr marL="0" lvl="0" indent="0" algn="l" rtl="0">
              <a:spcBef>
                <a:spcPts val="0"/>
              </a:spcBef>
              <a:spcAft>
                <a:spcPts val="0"/>
              </a:spcAft>
              <a:buNone/>
            </a:pPr>
            <a:r>
              <a:rPr lang="en"/>
              <a:t>Surface Runoff = Precipitation - Evapotranspiration - Change in Soil Moisture - groundwater storage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9d0401f9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9d0401f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boto Condensed Light"/>
                <a:ea typeface="Roboto Condensed Light"/>
                <a:cs typeface="Roboto Condensed Light"/>
                <a:sym typeface="Roboto Condensed Light"/>
              </a:rPr>
              <a:t>99.3249 hectares or about 1 million m^2</a:t>
            </a:r>
            <a:endParaRPr sz="14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400">
                <a:latin typeface="Roboto Condensed Light"/>
                <a:ea typeface="Roboto Condensed Light"/>
                <a:cs typeface="Roboto Condensed Light"/>
                <a:sym typeface="Roboto Condensed Light"/>
              </a:rPr>
              <a:t>Equivalent to about ⅕ of village area</a:t>
            </a:r>
            <a:endParaRPr sz="14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45ef8e8b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45ef8e8b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45ef8e8b9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45ef8e8b9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Australian Ministry of Agriculture</a:t>
            </a:r>
            <a:endParaRPr/>
          </a:p>
          <a:p>
            <a:pPr marL="0" lvl="0" indent="0" algn="l" rtl="0">
              <a:spcBef>
                <a:spcPts val="0"/>
              </a:spcBef>
              <a:spcAft>
                <a:spcPts val="0"/>
              </a:spcAft>
              <a:buNone/>
            </a:pPr>
            <a:r>
              <a:rPr lang="en"/>
              <a:t>Farm Water Calculator: Additional information. Determining Catchment Yield for Planning Farm Dams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45ef8e8b9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745ef8e8b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 32.125575	Min 31.614619	Max 32.628478</a:t>
            </a:r>
            <a:endParaRPr/>
          </a:p>
          <a:p>
            <a:pPr marL="0" lvl="0" indent="0" algn="l" rtl="0">
              <a:spcBef>
                <a:spcPts val="0"/>
              </a:spcBef>
              <a:spcAft>
                <a:spcPts val="0"/>
              </a:spcAft>
              <a:buNone/>
            </a:pPr>
            <a:r>
              <a:rPr lang="en"/>
              <a:t>25% 31.874068	50% 32.129594	75% 32.380178</a:t>
            </a:r>
            <a:endParaRPr/>
          </a:p>
          <a:p>
            <a:pPr marL="0" lvl="0" indent="0" algn="l" rtl="0">
              <a:spcBef>
                <a:spcPts val="0"/>
              </a:spcBef>
              <a:spcAft>
                <a:spcPts val="0"/>
              </a:spcAft>
              <a:buNone/>
            </a:pPr>
            <a:r>
              <a:rPr lang="en"/>
              <a:t>Declining catchment yield trend… lessened resource availability is to be expected over the next 50 years as global temperatures rise (evaporation/transpiration increase), precipitation patterns change.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74b2fd9d1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74b2fd9d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3b2c7167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73b2c7167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39d9ce929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39d9ce929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Neighboring village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b2c7167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3b2c716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3b2c7167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73b2c7167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46ca629a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46ca629a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746ca629a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746ca629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not have necessary data to include these effects on the yield capacity. Definitley something we are going to look on getting access in the future for further applications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746ca629a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746ca629a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39d0401f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39d0401f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Insert yo headshots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46ca629a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46ca629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46ca629a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746ca629a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3b2c7167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73b2c7167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3937adc3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73937adc3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Along with case studies in other areas in India, this gave guidance of shape, slope of pond walls, calculation of volume, other good suggestions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73937adc3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73937adc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not have necessary data to include these effects on the yield capacity. Definitely something we are going to look on getting access in the future for further applications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39d9ce929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39d9ce92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the slope of each side of the shape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3937adc3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3937adc3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Found suggested slopes through literature reviews but are going to talk to experts on their opinions, that is why we decided to put this as a user input</a:t>
            </a:r>
            <a:endParaRPr/>
          </a:p>
          <a:p>
            <a:pPr marL="0" lvl="0" indent="0" algn="l" rtl="0">
              <a:spcBef>
                <a:spcPts val="0"/>
              </a:spcBef>
              <a:spcAft>
                <a:spcPts val="0"/>
              </a:spcAft>
              <a:buNone/>
            </a:pPr>
            <a:r>
              <a:rPr lang="en"/>
              <a:t>Top width of the dam, must be less than the width of the dam</a:t>
            </a:r>
            <a:endParaRPr/>
          </a:p>
          <a:p>
            <a:pPr marL="0" lvl="0" indent="0" algn="l" rtl="0">
              <a:spcBef>
                <a:spcPts val="0"/>
              </a:spcBef>
              <a:spcAft>
                <a:spcPts val="0"/>
              </a:spcAft>
              <a:buNone/>
            </a:pPr>
            <a:r>
              <a:rPr lang="en"/>
              <a:t>Suggested depth is 1 m based on simplifications of the volume </a:t>
            </a:r>
            <a:endParaRPr/>
          </a:p>
          <a:p>
            <a:pPr marL="0" lvl="0" indent="0" algn="l" rtl="0">
              <a:spcBef>
                <a:spcPts val="0"/>
              </a:spcBef>
              <a:spcAft>
                <a:spcPts val="0"/>
              </a:spcAft>
              <a:buNone/>
            </a:pPr>
            <a:endParaRPr/>
          </a:p>
          <a:p>
            <a:pPr marL="0" lvl="0" indent="0" algn="l" rtl="0">
              <a:spcBef>
                <a:spcPts val="0"/>
              </a:spcBef>
              <a:spcAft>
                <a:spcPts val="0"/>
              </a:spcAft>
              <a:buNone/>
            </a:pPr>
            <a:r>
              <a:rPr lang="en"/>
              <a:t>With this and formulas explained a minute ago, the necessary dimensions of the pond were found through substitution and systems of equations.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39d9ce929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39d9ce92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83c69d585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83c69d585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Limitations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4b2fd9d1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4b2fd9d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74b2fd9d10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74b2fd9d10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4b2fd9d10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74b2fd9d1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39d0401f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39d0401f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desert region of Rajasthan, India</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nine month dry season (Community-wide monsoon rainwater dependency)</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report elevated water scarcity</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overuse of groundwater </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poor water conservation</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failure and malnutrition of livestock and family members</a:t>
            </a:r>
            <a:endParaRPr sz="1200">
              <a:latin typeface="Times New Roman"/>
              <a:ea typeface="Times New Roman"/>
              <a:cs typeface="Times New Roman"/>
              <a:sym typeface="Times New Roman"/>
            </a:endParaRPr>
          </a:p>
          <a:p>
            <a:pPr marL="457200" lvl="0" indent="-304800" algn="just" rtl="0">
              <a:spcBef>
                <a:spcPts val="0"/>
              </a:spcBef>
              <a:spcAft>
                <a:spcPts val="0"/>
              </a:spcAft>
              <a:buSzPts val="1200"/>
              <a:buFont typeface="Times New Roman"/>
              <a:buChar char="-"/>
            </a:pPr>
            <a:r>
              <a:rPr lang="en" sz="1200">
                <a:latin typeface="Times New Roman"/>
                <a:ea typeface="Times New Roman"/>
                <a:cs typeface="Times New Roman"/>
                <a:sym typeface="Times New Roman"/>
              </a:rPr>
              <a:t>70% of the southern Rajasthan population in the agriculture industry, water scarcity has a vast impact on livelihood, health, and economic stability.  </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39d0401f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39d0401f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seconds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39d0401f9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39d0401f9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EWB objectives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our data science team supports the mission of EWB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200"/>
              <a:buNone/>
              <a:defRPr sz="1100"/>
            </a:lvl1pPr>
            <a:lvl2pPr lvl="1" algn="r" rtl="0">
              <a:lnSpc>
                <a:spcPct val="100000"/>
              </a:lnSpc>
              <a:spcBef>
                <a:spcPts val="0"/>
              </a:spcBef>
              <a:spcAft>
                <a:spcPts val="0"/>
              </a:spcAft>
              <a:buSzPts val="20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200"/>
              <a:buNone/>
              <a:defRPr sz="1100"/>
            </a:lvl1pPr>
            <a:lvl2pPr lvl="1" algn="r" rtl="0">
              <a:lnSpc>
                <a:spcPct val="100000"/>
              </a:lnSpc>
              <a:spcBef>
                <a:spcPts val="0"/>
              </a:spcBef>
              <a:spcAft>
                <a:spcPts val="0"/>
              </a:spcAft>
              <a:buSzPts val="20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1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18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1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18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35500" y="1358100"/>
            <a:ext cx="5308200" cy="1476000"/>
          </a:xfrm>
          <a:prstGeom prst="rect">
            <a:avLst/>
          </a:prstGeom>
        </p:spPr>
        <p:txBody>
          <a:bodyPr spcFirstLastPara="1" wrap="square" lIns="91425" tIns="91425" rIns="91425" bIns="91425" anchor="t" anchorCtr="0">
            <a:noAutofit/>
          </a:bodyPr>
          <a:lstStyle>
            <a:lvl1pPr marL="457200" lvl="0" indent="-368300" rtl="0">
              <a:spcBef>
                <a:spcPts val="0"/>
              </a:spcBef>
              <a:spcAft>
                <a:spcPts val="0"/>
              </a:spcAft>
              <a:buSzPts val="2200"/>
              <a:buChar char="●"/>
              <a:defRPr sz="2200"/>
            </a:lvl1pPr>
            <a:lvl2pPr marL="914400" lvl="1" indent="-355600" rtl="0">
              <a:spcBef>
                <a:spcPts val="800"/>
              </a:spcBef>
              <a:spcAft>
                <a:spcPts val="0"/>
              </a:spcAft>
              <a:buSzPts val="2000"/>
              <a:buChar char="○"/>
              <a:defRPr sz="2000"/>
            </a:lvl2pPr>
            <a:lvl3pPr marL="1371600" lvl="2" indent="-342900" rtl="0">
              <a:spcBef>
                <a:spcPts val="800"/>
              </a:spcBef>
              <a:spcAft>
                <a:spcPts val="0"/>
              </a:spcAft>
              <a:buSzPts val="1800"/>
              <a:buChar char="■"/>
              <a:defRPr sz="1800"/>
            </a:lvl3pPr>
            <a:lvl4pPr marL="1828800" lvl="3" indent="-304800" rtl="0">
              <a:spcBef>
                <a:spcPts val="800"/>
              </a:spcBef>
              <a:spcAft>
                <a:spcPts val="0"/>
              </a:spcAft>
              <a:buSzPts val="1200"/>
              <a:buChar char="●"/>
              <a:defRPr/>
            </a:lvl4pPr>
            <a:lvl5pPr marL="2286000" lvl="4" indent="-304800" rtl="0">
              <a:spcBef>
                <a:spcPts val="800"/>
              </a:spcBef>
              <a:spcAft>
                <a:spcPts val="0"/>
              </a:spcAft>
              <a:buSzPts val="1200"/>
              <a:buChar char="○"/>
              <a:defRPr/>
            </a:lvl5pPr>
            <a:lvl6pPr marL="2743200" lvl="5" indent="-304800" rtl="0">
              <a:spcBef>
                <a:spcPts val="800"/>
              </a:spcBef>
              <a:spcAft>
                <a:spcPts val="0"/>
              </a:spcAft>
              <a:buSzPts val="1200"/>
              <a:buChar char="■"/>
              <a:defRPr/>
            </a:lvl6pPr>
            <a:lvl7pPr marL="3200400" lvl="6" indent="-304800" rtl="0">
              <a:spcBef>
                <a:spcPts val="800"/>
              </a:spcBef>
              <a:spcAft>
                <a:spcPts val="0"/>
              </a:spcAft>
              <a:buSzPts val="1200"/>
              <a:buChar char="●"/>
              <a:defRPr/>
            </a:lvl7pPr>
            <a:lvl8pPr marL="3657600" lvl="7" indent="-304800" rtl="0">
              <a:spcBef>
                <a:spcPts val="800"/>
              </a:spcBef>
              <a:spcAft>
                <a:spcPts val="0"/>
              </a:spcAft>
              <a:buSzPts val="1200"/>
              <a:buChar char="○"/>
              <a:defRPr/>
            </a:lvl8pPr>
            <a:lvl9pPr marL="4114800" lvl="8" indent="-304800" rtl="0">
              <a:spcBef>
                <a:spcPts val="800"/>
              </a:spcBef>
              <a:spcAft>
                <a:spcPts val="8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1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18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11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18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200"/>
              <a:buNone/>
              <a:defRPr sz="11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18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68300" rtl="0">
              <a:lnSpc>
                <a:spcPct val="115000"/>
              </a:lnSpc>
              <a:spcBef>
                <a:spcPts val="0"/>
              </a:spcBef>
              <a:spcAft>
                <a:spcPts val="0"/>
              </a:spcAft>
              <a:buClr>
                <a:schemeClr val="dk1"/>
              </a:buClr>
              <a:buSzPts val="2200"/>
              <a:buFont typeface="Roboto Condensed Light"/>
              <a:buChar char="●"/>
              <a:defRPr sz="2200">
                <a:solidFill>
                  <a:schemeClr val="dk1"/>
                </a:solidFill>
                <a:latin typeface="Roboto Condensed Light"/>
                <a:ea typeface="Roboto Condensed Light"/>
                <a:cs typeface="Roboto Condensed Light"/>
                <a:sym typeface="Roboto Condensed Light"/>
              </a:defRPr>
            </a:lvl1pPr>
            <a:lvl2pPr marL="914400" lvl="1" indent="-355600" rtl="0">
              <a:lnSpc>
                <a:spcPct val="115000"/>
              </a:lnSpc>
              <a:spcBef>
                <a:spcPts val="800"/>
              </a:spcBef>
              <a:spcAft>
                <a:spcPts val="0"/>
              </a:spcAft>
              <a:buClr>
                <a:schemeClr val="dk1"/>
              </a:buClr>
              <a:buSzPts val="2000"/>
              <a:buFont typeface="Roboto Condensed Light"/>
              <a:buChar char="○"/>
              <a:defRPr sz="2000">
                <a:solidFill>
                  <a:schemeClr val="dk1"/>
                </a:solidFill>
                <a:latin typeface="Roboto Condensed Light"/>
                <a:ea typeface="Roboto Condensed Light"/>
                <a:cs typeface="Roboto Condensed Light"/>
                <a:sym typeface="Roboto Condensed Light"/>
              </a:defRPr>
            </a:lvl2pPr>
            <a:lvl3pPr marL="1371600" lvl="2" indent="-342900" rtl="0">
              <a:lnSpc>
                <a:spcPct val="115000"/>
              </a:lnSpc>
              <a:spcBef>
                <a:spcPts val="800"/>
              </a:spcBef>
              <a:spcAft>
                <a:spcPts val="0"/>
              </a:spcAft>
              <a:buClr>
                <a:schemeClr val="dk1"/>
              </a:buClr>
              <a:buSzPts val="1800"/>
              <a:buFont typeface="Roboto Condensed Light"/>
              <a:buChar char="■"/>
              <a:defRPr sz="18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8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8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8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8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8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800"/>
              </a:spcBef>
              <a:spcAft>
                <a:spcPts val="8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hyperlink" Target="http://calculator.agriculture.vic.gov.au/fwcalc/information/determining-catchment-yield-for-planning-farm-dam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mathcentral.uregina.ca/QQ/database/QQ.09.11/h/jan1.html" TargetMode="External"/><Relationship Id="rId4" Type="http://schemas.openxmlformats.org/officeDocument/2006/relationships/hyperlink" Target="http://agrilife.org/water/files/2013/02/ponds-planning-design-and-construction.pdf" TargetMode="External"/><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idx="4294967295"/>
          </p:nvPr>
        </p:nvSpPr>
        <p:spPr>
          <a:xfrm>
            <a:off x="404700" y="1670350"/>
            <a:ext cx="84960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Engineers Without Borders GWU-CE6800 Collab</a:t>
            </a:r>
            <a:endParaRPr sz="2500"/>
          </a:p>
          <a:p>
            <a:pPr marL="0" lvl="0" indent="0" algn="l" rtl="0">
              <a:spcBef>
                <a:spcPts val="0"/>
              </a:spcBef>
              <a:spcAft>
                <a:spcPts val="0"/>
              </a:spcAft>
              <a:buNone/>
            </a:pPr>
            <a:r>
              <a:rPr lang="en" sz="3700"/>
              <a:t>Bhutiya Water Management Program</a:t>
            </a:r>
            <a:endParaRPr sz="3700"/>
          </a:p>
        </p:txBody>
      </p:sp>
      <p:cxnSp>
        <p:nvCxnSpPr>
          <p:cNvPr id="133" name="Google Shape;133;p26"/>
          <p:cNvCxnSpPr/>
          <p:nvPr/>
        </p:nvCxnSpPr>
        <p:spPr>
          <a:xfrm>
            <a:off x="0" y="2950725"/>
            <a:ext cx="2086500" cy="0"/>
          </a:xfrm>
          <a:prstGeom prst="straightConnector1">
            <a:avLst/>
          </a:prstGeom>
          <a:noFill/>
          <a:ln w="9525" cap="flat" cmpd="sng">
            <a:solidFill>
              <a:schemeClr val="dk1"/>
            </a:solidFill>
            <a:prstDash val="solid"/>
            <a:round/>
            <a:headEnd type="none" w="med" len="med"/>
            <a:tailEnd type="none" w="med" len="med"/>
          </a:ln>
        </p:spPr>
      </p:cxnSp>
      <p:sp>
        <p:nvSpPr>
          <p:cNvPr id="134" name="Google Shape;134;p26"/>
          <p:cNvSpPr txBox="1">
            <a:spLocks noGrp="1"/>
          </p:cNvSpPr>
          <p:nvPr>
            <p:ph type="subTitle" idx="1"/>
          </p:nvPr>
        </p:nvSpPr>
        <p:spPr>
          <a:xfrm>
            <a:off x="404699" y="3047300"/>
            <a:ext cx="4757700" cy="7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Sophia Ertel, Olivia Cantrell, Tom Arena, Grace Olenzak</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Technical Approach</a:t>
            </a:r>
            <a:endParaRPr/>
          </a:p>
        </p:txBody>
      </p:sp>
      <p:sp>
        <p:nvSpPr>
          <p:cNvPr id="226" name="Google Shape;226;p35"/>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27" name="Google Shape;227;p35"/>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0" y="465600"/>
            <a:ext cx="5214300" cy="83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Three-Part Approach</a:t>
            </a:r>
            <a:endParaRPr/>
          </a:p>
        </p:txBody>
      </p:sp>
      <p:grpSp>
        <p:nvGrpSpPr>
          <p:cNvPr id="233" name="Google Shape;233;p36"/>
          <p:cNvGrpSpPr/>
          <p:nvPr/>
        </p:nvGrpSpPr>
        <p:grpSpPr>
          <a:xfrm>
            <a:off x="96561" y="1429758"/>
            <a:ext cx="8950879" cy="3303617"/>
            <a:chOff x="-3275" y="1429758"/>
            <a:chExt cx="8950879" cy="3303617"/>
          </a:xfrm>
        </p:grpSpPr>
        <p:grpSp>
          <p:nvGrpSpPr>
            <p:cNvPr id="234" name="Google Shape;234;p36"/>
            <p:cNvGrpSpPr/>
            <p:nvPr/>
          </p:nvGrpSpPr>
          <p:grpSpPr>
            <a:xfrm>
              <a:off x="5464388" y="1429758"/>
              <a:ext cx="3483216" cy="3269033"/>
              <a:chOff x="5632317" y="1189775"/>
              <a:chExt cx="3305700" cy="3875099"/>
            </a:xfrm>
          </p:grpSpPr>
          <p:sp>
            <p:nvSpPr>
              <p:cNvPr id="235" name="Google Shape;235;p36"/>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Exo 2"/>
                    <a:ea typeface="Exo 2"/>
                    <a:cs typeface="Exo 2"/>
                    <a:sym typeface="Exo 2"/>
                  </a:rPr>
                  <a:t>PHASE III</a:t>
                </a:r>
                <a:endParaRPr>
                  <a:solidFill>
                    <a:srgbClr val="FFFFFF"/>
                  </a:solidFill>
                  <a:latin typeface="Roboto"/>
                  <a:ea typeface="Roboto"/>
                  <a:cs typeface="Roboto"/>
                  <a:sym typeface="Roboto"/>
                </a:endParaRPr>
              </a:p>
            </p:txBody>
          </p:sp>
          <p:sp>
            <p:nvSpPr>
              <p:cNvPr id="236" name="Google Shape;236;p36"/>
              <p:cNvSpPr txBox="1"/>
              <p:nvPr/>
            </p:nvSpPr>
            <p:spPr>
              <a:xfrm>
                <a:off x="5877431" y="1858774"/>
                <a:ext cx="2776200" cy="3206100"/>
              </a:xfrm>
              <a:prstGeom prst="rect">
                <a:avLst/>
              </a:prstGeom>
              <a:solidFill>
                <a:schemeClr val="accent4"/>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600" b="1">
                    <a:solidFill>
                      <a:srgbClr val="FFFFFF"/>
                    </a:solidFill>
                    <a:latin typeface="Roboto"/>
                    <a:ea typeface="Roboto"/>
                    <a:cs typeface="Roboto"/>
                    <a:sym typeface="Roboto"/>
                  </a:rPr>
                  <a:t>Sizing Reservoir and Dam</a:t>
                </a:r>
                <a:endParaRPr sz="1600">
                  <a:solidFill>
                    <a:srgbClr val="FFFFFF"/>
                  </a:solidFill>
                  <a:latin typeface="Roboto"/>
                  <a:ea typeface="Roboto"/>
                  <a:cs typeface="Roboto"/>
                  <a:sym typeface="Roboto"/>
                </a:endParaRPr>
              </a:p>
            </p:txBody>
          </p:sp>
        </p:grpSp>
        <p:grpSp>
          <p:nvGrpSpPr>
            <p:cNvPr id="237" name="Google Shape;237;p36"/>
            <p:cNvGrpSpPr/>
            <p:nvPr/>
          </p:nvGrpSpPr>
          <p:grpSpPr>
            <a:xfrm>
              <a:off x="-3275" y="1429950"/>
              <a:ext cx="3210786" cy="3268763"/>
              <a:chOff x="-3375" y="1190002"/>
              <a:chExt cx="3309065" cy="3874778"/>
            </a:xfrm>
          </p:grpSpPr>
          <p:sp>
            <p:nvSpPr>
              <p:cNvPr id="238" name="Google Shape;238;p36"/>
              <p:cNvSpPr/>
              <p:nvPr/>
            </p:nvSpPr>
            <p:spPr>
              <a:xfrm>
                <a:off x="-10" y="1190002"/>
                <a:ext cx="33057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Exo 2"/>
                    <a:ea typeface="Exo 2"/>
                    <a:cs typeface="Exo 2"/>
                    <a:sym typeface="Exo 2"/>
                  </a:rPr>
                  <a:t>PHASE I</a:t>
                </a:r>
                <a:endParaRPr sz="2500">
                  <a:solidFill>
                    <a:srgbClr val="FFFFFF"/>
                  </a:solidFill>
                  <a:latin typeface="Roboto"/>
                  <a:ea typeface="Roboto"/>
                  <a:cs typeface="Roboto"/>
                  <a:sym typeface="Roboto"/>
                </a:endParaRPr>
              </a:p>
            </p:txBody>
          </p:sp>
          <p:sp>
            <p:nvSpPr>
              <p:cNvPr id="239" name="Google Shape;239;p36"/>
              <p:cNvSpPr txBox="1"/>
              <p:nvPr/>
            </p:nvSpPr>
            <p:spPr>
              <a:xfrm>
                <a:off x="-3375" y="1858980"/>
                <a:ext cx="3026700" cy="32058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rgbClr val="FFFFFF"/>
                    </a:solidFill>
                    <a:latin typeface="Roboto"/>
                    <a:ea typeface="Roboto"/>
                    <a:cs typeface="Roboto"/>
                    <a:sym typeface="Roboto"/>
                  </a:rPr>
                  <a:t>Predicting Precipitation</a:t>
                </a:r>
                <a:endParaRPr sz="16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p:txBody>
          </p:sp>
        </p:grpSp>
        <p:grpSp>
          <p:nvGrpSpPr>
            <p:cNvPr id="240" name="Google Shape;240;p36"/>
            <p:cNvGrpSpPr/>
            <p:nvPr/>
          </p:nvGrpSpPr>
          <p:grpSpPr>
            <a:xfrm>
              <a:off x="2856750" y="1429759"/>
              <a:ext cx="3207611" cy="3269091"/>
              <a:chOff x="2856750" y="1734559"/>
              <a:chExt cx="3207611" cy="3269091"/>
            </a:xfrm>
          </p:grpSpPr>
          <p:sp>
            <p:nvSpPr>
              <p:cNvPr id="241" name="Google Shape;241;p36"/>
              <p:cNvSpPr/>
              <p:nvPr/>
            </p:nvSpPr>
            <p:spPr>
              <a:xfrm>
                <a:off x="2856761" y="1734559"/>
                <a:ext cx="3207600" cy="5643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Exo 2"/>
                    <a:ea typeface="Exo 2"/>
                    <a:cs typeface="Exo 2"/>
                    <a:sym typeface="Exo 2"/>
                  </a:rPr>
                  <a:t>PHASE II</a:t>
                </a:r>
                <a:endParaRPr>
                  <a:solidFill>
                    <a:srgbClr val="FFFFFF"/>
                  </a:solidFill>
                  <a:latin typeface="Roboto"/>
                  <a:ea typeface="Roboto"/>
                  <a:cs typeface="Roboto"/>
                  <a:sym typeface="Roboto"/>
                </a:endParaRPr>
              </a:p>
            </p:txBody>
          </p:sp>
          <p:sp>
            <p:nvSpPr>
              <p:cNvPr id="242" name="Google Shape;242;p36"/>
              <p:cNvSpPr txBox="1"/>
              <p:nvPr/>
            </p:nvSpPr>
            <p:spPr>
              <a:xfrm>
                <a:off x="2856750" y="2298850"/>
                <a:ext cx="2925300" cy="2704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rgbClr val="FFFFFF"/>
                    </a:solidFill>
                    <a:latin typeface="Roboto"/>
                    <a:ea typeface="Roboto"/>
                    <a:cs typeface="Roboto"/>
                    <a:sym typeface="Roboto"/>
                  </a:rPr>
                  <a:t>Hydraulic Modeling</a:t>
                </a:r>
                <a:endParaRPr sz="16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grpSp>
        <p:sp>
          <p:nvSpPr>
            <p:cNvPr id="243" name="Google Shape;243;p36"/>
            <p:cNvSpPr txBox="1"/>
            <p:nvPr/>
          </p:nvSpPr>
          <p:spPr>
            <a:xfrm>
              <a:off x="734775" y="2802794"/>
              <a:ext cx="15156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Historical Rainfall</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Climate Change</a:t>
              </a:r>
              <a:endParaRPr b="1">
                <a:latin typeface="Roboto Condensed"/>
                <a:ea typeface="Roboto Condensed"/>
                <a:cs typeface="Roboto Condensed"/>
                <a:sym typeface="Roboto Condensed"/>
              </a:endParaRPr>
            </a:p>
          </p:txBody>
        </p:sp>
        <p:grpSp>
          <p:nvGrpSpPr>
            <p:cNvPr id="244" name="Google Shape;244;p36"/>
            <p:cNvGrpSpPr/>
            <p:nvPr/>
          </p:nvGrpSpPr>
          <p:grpSpPr>
            <a:xfrm rot="5400000">
              <a:off x="1158328" y="3574969"/>
              <a:ext cx="548302" cy="489976"/>
              <a:chOff x="4929875" y="2065025"/>
              <a:chExt cx="49625" cy="44025"/>
            </a:xfrm>
          </p:grpSpPr>
          <p:sp>
            <p:nvSpPr>
              <p:cNvPr id="245" name="Google Shape;245;p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6"/>
            <p:cNvSpPr txBox="1"/>
            <p:nvPr/>
          </p:nvSpPr>
          <p:spPr>
            <a:xfrm>
              <a:off x="674688" y="4063775"/>
              <a:ext cx="1515600" cy="6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50 yr Precipitation</a:t>
              </a:r>
              <a:endParaRPr b="1">
                <a:latin typeface="Roboto Condensed"/>
                <a:ea typeface="Roboto Condensed"/>
                <a:cs typeface="Roboto Condensed"/>
                <a:sym typeface="Roboto Condensed"/>
              </a:endParaRPr>
            </a:p>
          </p:txBody>
        </p:sp>
        <p:sp>
          <p:nvSpPr>
            <p:cNvPr id="248" name="Google Shape;248;p36"/>
            <p:cNvSpPr txBox="1"/>
            <p:nvPr/>
          </p:nvSpPr>
          <p:spPr>
            <a:xfrm>
              <a:off x="3695175" y="2802794"/>
              <a:ext cx="15156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50 yr Precipitation</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Catchment Area</a:t>
              </a:r>
              <a:endParaRPr b="1">
                <a:latin typeface="Roboto Condensed"/>
                <a:ea typeface="Roboto Condensed"/>
                <a:cs typeface="Roboto Condensed"/>
                <a:sym typeface="Roboto Condensed"/>
              </a:endParaRPr>
            </a:p>
            <a:p>
              <a:pPr marL="0" lvl="0" indent="0" algn="l" rtl="0">
                <a:spcBef>
                  <a:spcPts val="0"/>
                </a:spcBef>
                <a:spcAft>
                  <a:spcPts val="0"/>
                </a:spcAft>
                <a:buNone/>
              </a:pPr>
              <a:endParaRPr b="1">
                <a:latin typeface="Roboto Condensed"/>
                <a:ea typeface="Roboto Condensed"/>
                <a:cs typeface="Roboto Condensed"/>
                <a:sym typeface="Roboto Condensed"/>
              </a:endParaRPr>
            </a:p>
            <a:p>
              <a:pPr marL="0" lvl="0" indent="0" algn="l" rtl="0">
                <a:spcBef>
                  <a:spcPts val="0"/>
                </a:spcBef>
                <a:spcAft>
                  <a:spcPts val="0"/>
                </a:spcAft>
                <a:buNone/>
              </a:pPr>
              <a:endParaRPr b="1">
                <a:latin typeface="Roboto Condensed"/>
                <a:ea typeface="Roboto Condensed"/>
                <a:cs typeface="Roboto Condensed"/>
                <a:sym typeface="Roboto Condensed"/>
              </a:endParaRPr>
            </a:p>
          </p:txBody>
        </p:sp>
        <p:grpSp>
          <p:nvGrpSpPr>
            <p:cNvPr id="249" name="Google Shape;249;p36"/>
            <p:cNvGrpSpPr/>
            <p:nvPr/>
          </p:nvGrpSpPr>
          <p:grpSpPr>
            <a:xfrm rot="5400000">
              <a:off x="4126303" y="3574969"/>
              <a:ext cx="548302" cy="489976"/>
              <a:chOff x="4929875" y="2065025"/>
              <a:chExt cx="49625" cy="44025"/>
            </a:xfrm>
          </p:grpSpPr>
          <p:sp>
            <p:nvSpPr>
              <p:cNvPr id="250" name="Google Shape;250;p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6"/>
            <p:cNvSpPr txBox="1"/>
            <p:nvPr/>
          </p:nvSpPr>
          <p:spPr>
            <a:xfrm>
              <a:off x="3547713" y="4124375"/>
              <a:ext cx="17055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Volume of </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Runoff/ yr</a:t>
              </a:r>
              <a:endParaRPr b="1">
                <a:latin typeface="Roboto Condensed"/>
                <a:ea typeface="Roboto Condensed"/>
                <a:cs typeface="Roboto Condensed"/>
                <a:sym typeface="Roboto Condensed"/>
              </a:endParaRPr>
            </a:p>
          </p:txBody>
        </p:sp>
        <p:sp>
          <p:nvSpPr>
            <p:cNvPr id="253" name="Google Shape;253;p36"/>
            <p:cNvSpPr txBox="1"/>
            <p:nvPr/>
          </p:nvSpPr>
          <p:spPr>
            <a:xfrm>
              <a:off x="6255025" y="2802794"/>
              <a:ext cx="1705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Volume of Runoff</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Google Earth Terrain</a:t>
              </a:r>
              <a:endParaRPr b="1">
                <a:latin typeface="Roboto Condensed"/>
                <a:ea typeface="Roboto Condensed"/>
                <a:cs typeface="Roboto Condensed"/>
                <a:sym typeface="Roboto Condensed"/>
              </a:endParaRPr>
            </a:p>
          </p:txBody>
        </p:sp>
        <p:grpSp>
          <p:nvGrpSpPr>
            <p:cNvPr id="254" name="Google Shape;254;p36"/>
            <p:cNvGrpSpPr/>
            <p:nvPr/>
          </p:nvGrpSpPr>
          <p:grpSpPr>
            <a:xfrm rot="5400000">
              <a:off x="6794628" y="3514019"/>
              <a:ext cx="548302" cy="489976"/>
              <a:chOff x="4929875" y="2065025"/>
              <a:chExt cx="49625" cy="44025"/>
            </a:xfrm>
          </p:grpSpPr>
          <p:sp>
            <p:nvSpPr>
              <p:cNvPr id="255" name="Google Shape;255;p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6"/>
            <p:cNvSpPr txBox="1"/>
            <p:nvPr/>
          </p:nvSpPr>
          <p:spPr>
            <a:xfrm>
              <a:off x="6391473" y="4124375"/>
              <a:ext cx="14952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Dam &amp; Pond Dimensions</a:t>
              </a:r>
              <a:endParaRPr b="1">
                <a:latin typeface="Roboto Condensed"/>
                <a:ea typeface="Roboto Condensed"/>
                <a:cs typeface="Roboto Condensed"/>
                <a:sym typeface="Roboto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37"/>
          <p:cNvCxnSpPr/>
          <p:nvPr/>
        </p:nvCxnSpPr>
        <p:spPr>
          <a:xfrm rot="10800000">
            <a:off x="7701758" y="2949500"/>
            <a:ext cx="15702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37"/>
          <p:cNvCxnSpPr/>
          <p:nvPr/>
        </p:nvCxnSpPr>
        <p:spPr>
          <a:xfrm rot="10800000">
            <a:off x="-55328" y="2148175"/>
            <a:ext cx="1487100" cy="0"/>
          </a:xfrm>
          <a:prstGeom prst="straightConnector1">
            <a:avLst/>
          </a:prstGeom>
          <a:noFill/>
          <a:ln w="9525" cap="flat" cmpd="sng">
            <a:solidFill>
              <a:schemeClr val="dk1"/>
            </a:solidFill>
            <a:prstDash val="solid"/>
            <a:round/>
            <a:headEnd type="none" w="med" len="med"/>
            <a:tailEnd type="none" w="med" len="med"/>
          </a:ln>
        </p:spPr>
      </p:cxnSp>
      <p:sp>
        <p:nvSpPr>
          <p:cNvPr id="264" name="Google Shape;264;p37"/>
          <p:cNvSpPr/>
          <p:nvPr/>
        </p:nvSpPr>
        <p:spPr>
          <a:xfrm rot="-5400000" flipH="1">
            <a:off x="5399608" y="1821475"/>
            <a:ext cx="1975500" cy="26289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PROGRAMS &amp; PACKAGES</a:t>
            </a:r>
            <a:endParaRPr/>
          </a:p>
        </p:txBody>
      </p:sp>
      <p:sp>
        <p:nvSpPr>
          <p:cNvPr id="266" name="Google Shape;266;p37"/>
          <p:cNvSpPr/>
          <p:nvPr/>
        </p:nvSpPr>
        <p:spPr>
          <a:xfrm rot="5400000">
            <a:off x="1759800" y="1039900"/>
            <a:ext cx="1975500" cy="26310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txBox="1">
            <a:spLocks noGrp="1"/>
          </p:cNvSpPr>
          <p:nvPr>
            <p:ph type="ctrTitle" idx="2"/>
          </p:nvPr>
        </p:nvSpPr>
        <p:spPr>
          <a:xfrm>
            <a:off x="1711800" y="1720675"/>
            <a:ext cx="20715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rPr>
              <a:t>PROGRAMS USED</a:t>
            </a:r>
            <a:endParaRPr sz="1800">
              <a:solidFill>
                <a:schemeClr val="lt1"/>
              </a:solidFill>
            </a:endParaRPr>
          </a:p>
        </p:txBody>
      </p:sp>
      <p:sp>
        <p:nvSpPr>
          <p:cNvPr id="268" name="Google Shape;268;p37"/>
          <p:cNvSpPr txBox="1">
            <a:spLocks noGrp="1"/>
          </p:cNvSpPr>
          <p:nvPr>
            <p:ph type="subTitle" idx="1"/>
          </p:nvPr>
        </p:nvSpPr>
        <p:spPr>
          <a:xfrm>
            <a:off x="1741950" y="2070150"/>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lt1"/>
                </a:solidFill>
              </a:rPr>
              <a:t>Python</a:t>
            </a:r>
            <a:endParaRPr sz="1400">
              <a:solidFill>
                <a:schemeClr val="lt1"/>
              </a:solidFill>
            </a:endParaRPr>
          </a:p>
          <a:p>
            <a:pPr marL="0" lvl="0" indent="0" algn="l" rtl="0">
              <a:spcBef>
                <a:spcPts val="0"/>
              </a:spcBef>
              <a:spcAft>
                <a:spcPts val="0"/>
              </a:spcAft>
              <a:buNone/>
            </a:pPr>
            <a:r>
              <a:rPr lang="en" sz="1400">
                <a:solidFill>
                  <a:schemeClr val="lt1"/>
                </a:solidFill>
              </a:rPr>
              <a:t>Jupyter Notebook</a:t>
            </a:r>
            <a:endParaRPr sz="1400">
              <a:solidFill>
                <a:schemeClr val="lt1"/>
              </a:solidFill>
            </a:endParaRPr>
          </a:p>
          <a:p>
            <a:pPr marL="0" lvl="0" indent="0" algn="l" rtl="0">
              <a:spcBef>
                <a:spcPts val="0"/>
              </a:spcBef>
              <a:spcAft>
                <a:spcPts val="0"/>
              </a:spcAft>
              <a:buNone/>
            </a:pPr>
            <a:r>
              <a:rPr lang="en" sz="1400">
                <a:solidFill>
                  <a:schemeClr val="lt1"/>
                </a:solidFill>
              </a:rPr>
              <a:t>Google Earth Pro</a:t>
            </a:r>
            <a:endParaRPr sz="1400">
              <a:solidFill>
                <a:schemeClr val="lt1"/>
              </a:solidFill>
            </a:endParaRPr>
          </a:p>
        </p:txBody>
      </p:sp>
      <p:sp>
        <p:nvSpPr>
          <p:cNvPr id="269" name="Google Shape;269;p37"/>
          <p:cNvSpPr txBox="1">
            <a:spLocks noGrp="1"/>
          </p:cNvSpPr>
          <p:nvPr>
            <p:ph type="ctrTitle" idx="3"/>
          </p:nvPr>
        </p:nvSpPr>
        <p:spPr>
          <a:xfrm>
            <a:off x="5251100" y="2358000"/>
            <a:ext cx="2272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lt1"/>
                </a:solidFill>
              </a:rPr>
              <a:t>PYTHON PACKAGES </a:t>
            </a:r>
            <a:endParaRPr sz="1800">
              <a:solidFill>
                <a:schemeClr val="lt1"/>
              </a:solidFill>
            </a:endParaRPr>
          </a:p>
        </p:txBody>
      </p:sp>
      <p:sp>
        <p:nvSpPr>
          <p:cNvPr id="270" name="Google Shape;270;p37"/>
          <p:cNvSpPr txBox="1">
            <a:spLocks noGrp="1"/>
          </p:cNvSpPr>
          <p:nvPr>
            <p:ph type="subTitle" idx="4"/>
          </p:nvPr>
        </p:nvSpPr>
        <p:spPr>
          <a:xfrm>
            <a:off x="4763925" y="2731975"/>
            <a:ext cx="3925800" cy="8079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400">
                <a:solidFill>
                  <a:schemeClr val="lt1"/>
                </a:solidFill>
              </a:rPr>
              <a:t>Pandas	Numpy</a:t>
            </a:r>
            <a:endParaRPr sz="1400">
              <a:solidFill>
                <a:schemeClr val="lt1"/>
              </a:solidFill>
            </a:endParaRPr>
          </a:p>
          <a:p>
            <a:pPr marL="0" lvl="0" indent="457200" algn="l" rtl="0">
              <a:spcBef>
                <a:spcPts val="0"/>
              </a:spcBef>
              <a:spcAft>
                <a:spcPts val="0"/>
              </a:spcAft>
              <a:buNone/>
            </a:pPr>
            <a:r>
              <a:rPr lang="en" sz="1400">
                <a:solidFill>
                  <a:schemeClr val="lt1"/>
                </a:solidFill>
              </a:rPr>
              <a:t>Matplotlib	Seaborn</a:t>
            </a:r>
            <a:endParaRPr sz="1400">
              <a:solidFill>
                <a:schemeClr val="lt1"/>
              </a:solidFill>
            </a:endParaRPr>
          </a:p>
          <a:p>
            <a:pPr marL="0" lvl="0" indent="457200" algn="l" rtl="0">
              <a:spcBef>
                <a:spcPts val="0"/>
              </a:spcBef>
              <a:spcAft>
                <a:spcPts val="0"/>
              </a:spcAft>
              <a:buNone/>
            </a:pPr>
            <a:r>
              <a:rPr lang="en" sz="1400">
                <a:solidFill>
                  <a:schemeClr val="lt1"/>
                </a:solidFill>
              </a:rPr>
              <a:t>Os		Plotly</a:t>
            </a:r>
            <a:endParaRPr sz="1400">
              <a:solidFill>
                <a:schemeClr val="lt1"/>
              </a:solidFill>
            </a:endParaRPr>
          </a:p>
          <a:p>
            <a:pPr marL="0" lvl="0" indent="457200" algn="l" rtl="0">
              <a:spcBef>
                <a:spcPts val="0"/>
              </a:spcBef>
              <a:spcAft>
                <a:spcPts val="0"/>
              </a:spcAft>
              <a:buNone/>
            </a:pPr>
            <a:r>
              <a:rPr lang="en" sz="1400">
                <a:solidFill>
                  <a:schemeClr val="lt1"/>
                </a:solidFill>
              </a:rPr>
              <a:t>Math 		Plotly.graph_objects</a:t>
            </a:r>
            <a:endParaRPr sz="1400">
              <a:solidFill>
                <a:schemeClr val="lt1"/>
              </a:solidFill>
            </a:endParaRPr>
          </a:p>
          <a:p>
            <a:pPr marL="0" lvl="0" indent="457200" algn="l" rtl="0">
              <a:spcBef>
                <a:spcPts val="0"/>
              </a:spcBef>
              <a:spcAft>
                <a:spcPts val="0"/>
              </a:spcAft>
              <a:buNone/>
            </a:pPr>
            <a:r>
              <a:rPr lang="en" sz="1400">
                <a:solidFill>
                  <a:schemeClr val="lt1"/>
                </a:solidFill>
              </a:rPr>
              <a:t>Ipywidgets	Units</a:t>
            </a:r>
            <a:endParaRPr sz="1400">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Phase I</a:t>
            </a:r>
            <a:endParaRPr/>
          </a:p>
        </p:txBody>
      </p:sp>
      <p:sp>
        <p:nvSpPr>
          <p:cNvPr id="276" name="Google Shape;276;p3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77" name="Google Shape;277;p38"/>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278" name="Google Shape;278;p38"/>
          <p:cNvSpPr txBox="1">
            <a:spLocks noGrp="1"/>
          </p:cNvSpPr>
          <p:nvPr>
            <p:ph type="subTitle" idx="1"/>
          </p:nvPr>
        </p:nvSpPr>
        <p:spPr>
          <a:xfrm>
            <a:off x="1180000" y="2743000"/>
            <a:ext cx="49923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Visualization &amp;</a:t>
            </a:r>
            <a:endParaRPr sz="1400"/>
          </a:p>
          <a:p>
            <a:pPr marL="0" lvl="0" indent="0" algn="l" rtl="0">
              <a:spcBef>
                <a:spcPts val="0"/>
              </a:spcBef>
              <a:spcAft>
                <a:spcPts val="0"/>
              </a:spcAft>
              <a:buNone/>
            </a:pPr>
            <a:r>
              <a:rPr lang="en" sz="1400"/>
              <a:t>Precipitation Prediction</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 - Literature Review</a:t>
            </a:r>
            <a:endParaRPr/>
          </a:p>
        </p:txBody>
      </p:sp>
      <p:grpSp>
        <p:nvGrpSpPr>
          <p:cNvPr id="284" name="Google Shape;284;p39"/>
          <p:cNvGrpSpPr/>
          <p:nvPr/>
        </p:nvGrpSpPr>
        <p:grpSpPr>
          <a:xfrm>
            <a:off x="353846" y="1826935"/>
            <a:ext cx="8436308" cy="2481202"/>
            <a:chOff x="416385" y="1826935"/>
            <a:chExt cx="8436308" cy="2481202"/>
          </a:xfrm>
        </p:grpSpPr>
        <p:grpSp>
          <p:nvGrpSpPr>
            <p:cNvPr id="285" name="Google Shape;285;p39"/>
            <p:cNvGrpSpPr/>
            <p:nvPr/>
          </p:nvGrpSpPr>
          <p:grpSpPr>
            <a:xfrm>
              <a:off x="416385" y="1826935"/>
              <a:ext cx="2648270" cy="2481202"/>
              <a:chOff x="3515000" y="3200728"/>
              <a:chExt cx="338100" cy="325549"/>
            </a:xfrm>
          </p:grpSpPr>
          <p:sp>
            <p:nvSpPr>
              <p:cNvPr id="286" name="Google Shape;286;p39"/>
              <p:cNvSpPr/>
              <p:nvPr/>
            </p:nvSpPr>
            <p:spPr>
              <a:xfrm>
                <a:off x="3548525" y="3234523"/>
                <a:ext cx="304575" cy="291754"/>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DCF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Independent variables</a:t>
                </a:r>
                <a:endParaRPr/>
              </a:p>
              <a:p>
                <a:pPr marL="457200" lvl="0" indent="-317500" algn="l" rtl="0">
                  <a:spcBef>
                    <a:spcPts val="0"/>
                  </a:spcBef>
                  <a:spcAft>
                    <a:spcPts val="0"/>
                  </a:spcAft>
                  <a:buSzPts val="1400"/>
                  <a:buChar char="●"/>
                </a:pPr>
                <a:r>
                  <a:rPr lang="en"/>
                  <a:t>Climate change (more extreme weather)</a:t>
                </a:r>
                <a:endParaRPr/>
              </a:p>
            </p:txBody>
          </p:sp>
          <p:sp>
            <p:nvSpPr>
              <p:cNvPr id="287" name="Google Shape;287;p39"/>
              <p:cNvSpPr/>
              <p:nvPr/>
            </p:nvSpPr>
            <p:spPr>
              <a:xfrm>
                <a:off x="3515000" y="3200728"/>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B4E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Climate Models</a:t>
                </a:r>
                <a:endParaRPr/>
              </a:p>
            </p:txBody>
          </p:sp>
        </p:grpSp>
        <p:grpSp>
          <p:nvGrpSpPr>
            <p:cNvPr id="288" name="Google Shape;288;p39"/>
            <p:cNvGrpSpPr/>
            <p:nvPr/>
          </p:nvGrpSpPr>
          <p:grpSpPr>
            <a:xfrm>
              <a:off x="3247872" y="1826935"/>
              <a:ext cx="2648270" cy="2481202"/>
              <a:chOff x="3515000" y="3200728"/>
              <a:chExt cx="338100" cy="325549"/>
            </a:xfrm>
          </p:grpSpPr>
          <p:sp>
            <p:nvSpPr>
              <p:cNvPr id="289" name="Google Shape;289;p39"/>
              <p:cNvSpPr/>
              <p:nvPr/>
            </p:nvSpPr>
            <p:spPr>
              <a:xfrm>
                <a:off x="3548525" y="3234523"/>
                <a:ext cx="304575" cy="291754"/>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DCFCFF"/>
              </a:solid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Similar models in Python</a:t>
                </a:r>
                <a:endParaRPr/>
              </a:p>
              <a:p>
                <a:pPr marL="457200" lvl="0" indent="-317500" algn="l" rtl="0">
                  <a:spcBef>
                    <a:spcPts val="0"/>
                  </a:spcBef>
                  <a:spcAft>
                    <a:spcPts val="0"/>
                  </a:spcAft>
                  <a:buSzPts val="1400"/>
                  <a:buChar char="●"/>
                </a:pPr>
                <a:r>
                  <a:rPr lang="en"/>
                  <a:t>Regression </a:t>
                </a:r>
                <a:endParaRPr/>
              </a:p>
              <a:p>
                <a:pPr marL="457200" lvl="0" indent="-317500" algn="l" rtl="0">
                  <a:spcBef>
                    <a:spcPts val="0"/>
                  </a:spcBef>
                  <a:spcAft>
                    <a:spcPts val="0"/>
                  </a:spcAft>
                  <a:buSzPts val="1400"/>
                  <a:buChar char="●"/>
                </a:pPr>
                <a:r>
                  <a:rPr lang="en"/>
                  <a:t>Time series</a:t>
                </a:r>
                <a:endParaRPr/>
              </a:p>
            </p:txBody>
          </p:sp>
          <p:sp>
            <p:nvSpPr>
              <p:cNvPr id="290" name="Google Shape;290;p39"/>
              <p:cNvSpPr/>
              <p:nvPr/>
            </p:nvSpPr>
            <p:spPr>
              <a:xfrm>
                <a:off x="3515000" y="3200728"/>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B4E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Precipitation Models</a:t>
                </a:r>
                <a:endParaRPr/>
              </a:p>
            </p:txBody>
          </p:sp>
        </p:grpSp>
        <p:grpSp>
          <p:nvGrpSpPr>
            <p:cNvPr id="291" name="Google Shape;291;p39"/>
            <p:cNvGrpSpPr/>
            <p:nvPr/>
          </p:nvGrpSpPr>
          <p:grpSpPr>
            <a:xfrm>
              <a:off x="6204422" y="1826935"/>
              <a:ext cx="2648270" cy="2481202"/>
              <a:chOff x="3515000" y="3200728"/>
              <a:chExt cx="338100" cy="325549"/>
            </a:xfrm>
          </p:grpSpPr>
          <p:sp>
            <p:nvSpPr>
              <p:cNvPr id="292" name="Google Shape;292;p39"/>
              <p:cNvSpPr/>
              <p:nvPr/>
            </p:nvSpPr>
            <p:spPr>
              <a:xfrm>
                <a:off x="3548525" y="3234523"/>
                <a:ext cx="304575" cy="291754"/>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DCFC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Indian Meteorological Department</a:t>
                </a:r>
                <a:endParaRPr/>
              </a:p>
              <a:p>
                <a:pPr marL="457200" lvl="0" indent="-317500" algn="l" rtl="0">
                  <a:spcBef>
                    <a:spcPts val="0"/>
                  </a:spcBef>
                  <a:spcAft>
                    <a:spcPts val="0"/>
                  </a:spcAft>
                  <a:buSzPts val="1400"/>
                  <a:buChar char="●"/>
                </a:pPr>
                <a:r>
                  <a:rPr lang="en"/>
                  <a:t>FAO</a:t>
                </a:r>
                <a:endParaRPr/>
              </a:p>
              <a:p>
                <a:pPr marL="457200" lvl="0" indent="-317500" algn="l" rtl="0">
                  <a:spcBef>
                    <a:spcPts val="0"/>
                  </a:spcBef>
                  <a:spcAft>
                    <a:spcPts val="0"/>
                  </a:spcAft>
                  <a:buSzPts val="1400"/>
                  <a:buChar char="●"/>
                </a:pPr>
                <a:r>
                  <a:rPr lang="en"/>
                  <a:t>World Water and Climate Atlas</a:t>
                </a:r>
                <a:endParaRPr/>
              </a:p>
            </p:txBody>
          </p:sp>
          <p:sp>
            <p:nvSpPr>
              <p:cNvPr id="293" name="Google Shape;293;p39"/>
              <p:cNvSpPr/>
              <p:nvPr/>
            </p:nvSpPr>
            <p:spPr>
              <a:xfrm>
                <a:off x="3515000" y="3200728"/>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B4E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Potential Data Sources</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body" idx="1"/>
          </p:nvPr>
        </p:nvSpPr>
        <p:spPr>
          <a:xfrm>
            <a:off x="635500" y="1358100"/>
            <a:ext cx="5308200" cy="1476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a:t>Difficult to collect weather data</a:t>
            </a:r>
            <a:endParaRPr/>
          </a:p>
          <a:p>
            <a:pPr marL="457200" lvl="0" indent="-368300" algn="l" rtl="0">
              <a:spcBef>
                <a:spcPts val="0"/>
              </a:spcBef>
              <a:spcAft>
                <a:spcPts val="0"/>
              </a:spcAft>
              <a:buSzPts val="2200"/>
              <a:buChar char="●"/>
            </a:pPr>
            <a:r>
              <a:rPr lang="en"/>
              <a:t>Assumptions</a:t>
            </a:r>
            <a:endParaRPr/>
          </a:p>
          <a:p>
            <a:pPr marL="914400" lvl="1" indent="-355600" algn="l" rtl="0">
              <a:spcBef>
                <a:spcPts val="0"/>
              </a:spcBef>
              <a:spcAft>
                <a:spcPts val="0"/>
              </a:spcAft>
              <a:buSzPts val="2000"/>
              <a:buChar char="○"/>
            </a:pPr>
            <a:r>
              <a:rPr lang="en"/>
              <a:t>Precipitation data for East Rajasthan</a:t>
            </a:r>
            <a:endParaRPr/>
          </a:p>
          <a:p>
            <a:pPr marL="914400" lvl="1" indent="-355600" algn="l" rtl="0">
              <a:spcBef>
                <a:spcPts val="0"/>
              </a:spcBef>
              <a:spcAft>
                <a:spcPts val="0"/>
              </a:spcAft>
              <a:buSzPts val="2000"/>
              <a:buChar char="○"/>
            </a:pPr>
            <a:r>
              <a:rPr lang="en"/>
              <a:t>Temperature for India</a:t>
            </a:r>
            <a:endParaRPr/>
          </a:p>
          <a:p>
            <a:pPr marL="914400" lvl="1" indent="-355600" algn="l" rtl="0">
              <a:spcBef>
                <a:spcPts val="0"/>
              </a:spcBef>
              <a:spcAft>
                <a:spcPts val="0"/>
              </a:spcAft>
              <a:buSzPts val="2000"/>
              <a:buChar char="○"/>
            </a:pPr>
            <a:r>
              <a:rPr lang="en"/>
              <a:t>Current model predicts precipitation with only temperature</a:t>
            </a:r>
            <a:endParaRPr/>
          </a:p>
          <a:p>
            <a:pPr marL="914400" lvl="1" indent="-355600" algn="l" rtl="0">
              <a:spcBef>
                <a:spcPts val="0"/>
              </a:spcBef>
              <a:spcAft>
                <a:spcPts val="0"/>
              </a:spcAft>
              <a:buSzPts val="2000"/>
              <a:buChar char="○"/>
            </a:pPr>
            <a:r>
              <a:rPr lang="en"/>
              <a:t>Precipitation impacted by topography</a:t>
            </a:r>
            <a:endParaRPr/>
          </a:p>
        </p:txBody>
      </p:sp>
      <p:sp>
        <p:nvSpPr>
          <p:cNvPr id="299" name="Google Shape;299;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a:t>
            </a:r>
            <a:endParaRPr/>
          </a:p>
        </p:txBody>
      </p:sp>
      <p:grpSp>
        <p:nvGrpSpPr>
          <p:cNvPr id="300" name="Google Shape;300;p40"/>
          <p:cNvGrpSpPr/>
          <p:nvPr/>
        </p:nvGrpSpPr>
        <p:grpSpPr>
          <a:xfrm>
            <a:off x="5943700" y="1513200"/>
            <a:ext cx="2910975" cy="2698500"/>
            <a:chOff x="5779050" y="1243575"/>
            <a:chExt cx="2910975" cy="2698500"/>
          </a:xfrm>
        </p:grpSpPr>
        <p:sp>
          <p:nvSpPr>
            <p:cNvPr id="301" name="Google Shape;301;p40"/>
            <p:cNvSpPr/>
            <p:nvPr/>
          </p:nvSpPr>
          <p:spPr>
            <a:xfrm>
              <a:off x="5779050" y="1243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Temperature</a:t>
              </a:r>
              <a:endParaRPr/>
            </a:p>
          </p:txBody>
        </p:sp>
        <p:sp>
          <p:nvSpPr>
            <p:cNvPr id="302" name="Google Shape;302;p40"/>
            <p:cNvSpPr/>
            <p:nvPr/>
          </p:nvSpPr>
          <p:spPr>
            <a:xfrm>
              <a:off x="7289925" y="1243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Atm. Moisture Content</a:t>
              </a:r>
              <a:endParaRPr/>
            </a:p>
          </p:txBody>
        </p:sp>
        <p:sp>
          <p:nvSpPr>
            <p:cNvPr id="303" name="Google Shape;303;p40"/>
            <p:cNvSpPr/>
            <p:nvPr/>
          </p:nvSpPr>
          <p:spPr>
            <a:xfrm>
              <a:off x="5779050" y="1945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Winds</a:t>
              </a:r>
              <a:endParaRPr/>
            </a:p>
          </p:txBody>
        </p:sp>
        <p:sp>
          <p:nvSpPr>
            <p:cNvPr id="304" name="Google Shape;304;p40"/>
            <p:cNvSpPr/>
            <p:nvPr/>
          </p:nvSpPr>
          <p:spPr>
            <a:xfrm>
              <a:off x="7289925" y="1945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Air Pressure</a:t>
              </a:r>
              <a:endParaRPr/>
            </a:p>
          </p:txBody>
        </p:sp>
        <p:sp>
          <p:nvSpPr>
            <p:cNvPr id="305" name="Google Shape;305;p40"/>
            <p:cNvSpPr/>
            <p:nvPr/>
          </p:nvSpPr>
          <p:spPr>
            <a:xfrm>
              <a:off x="5779050" y="2647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Evapotranspiration</a:t>
              </a:r>
              <a:endParaRPr sz="1100"/>
            </a:p>
          </p:txBody>
        </p:sp>
        <p:sp>
          <p:nvSpPr>
            <p:cNvPr id="306" name="Google Shape;306;p40"/>
            <p:cNvSpPr/>
            <p:nvPr/>
          </p:nvSpPr>
          <p:spPr>
            <a:xfrm>
              <a:off x="7289925" y="2647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Atm. Circulation</a:t>
              </a:r>
              <a:endParaRPr/>
            </a:p>
          </p:txBody>
        </p:sp>
        <p:sp>
          <p:nvSpPr>
            <p:cNvPr id="307" name="Google Shape;307;p40"/>
            <p:cNvSpPr/>
            <p:nvPr/>
          </p:nvSpPr>
          <p:spPr>
            <a:xfrm>
              <a:off x="6522525" y="3349575"/>
              <a:ext cx="1400100" cy="592500"/>
            </a:xfrm>
            <a:prstGeom prst="rect">
              <a:avLst/>
            </a:prstGeom>
            <a:solidFill>
              <a:srgbClr val="DCFCFF"/>
            </a:solidFill>
            <a:ln w="9525" cap="flat" cmpd="sng">
              <a:solidFill>
                <a:srgbClr val="DCF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Soil Moisture</a:t>
              </a:r>
              <a:endParaRPr/>
            </a:p>
          </p:txBody>
        </p:sp>
      </p:grpSp>
      <p:sp>
        <p:nvSpPr>
          <p:cNvPr id="308" name="Google Shape;308;p40"/>
          <p:cNvSpPr/>
          <p:nvPr/>
        </p:nvSpPr>
        <p:spPr>
          <a:xfrm>
            <a:off x="5943700" y="1081275"/>
            <a:ext cx="2910900" cy="42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rPr>
              <a:t>Independent Variables</a:t>
            </a:r>
            <a:endParaRPr sz="16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ctrTitle"/>
          </p:nvPr>
        </p:nvSpPr>
        <p:spPr>
          <a:xfrm flipH="1">
            <a:off x="3310079" y="26490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Visualization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152400" y="152400"/>
            <a:ext cx="8839199" cy="47458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0" y="0"/>
            <a:ext cx="5270800" cy="3468250"/>
          </a:xfrm>
          <a:prstGeom prst="rect">
            <a:avLst/>
          </a:prstGeom>
          <a:noFill/>
          <a:ln w="9525" cap="flat" cmpd="sng">
            <a:solidFill>
              <a:srgbClr val="000000"/>
            </a:solidFill>
            <a:prstDash val="solid"/>
            <a:round/>
            <a:headEnd type="none" w="sm" len="sm"/>
            <a:tailEnd type="none" w="sm" len="sm"/>
          </a:ln>
        </p:spPr>
      </p:pic>
      <p:pic>
        <p:nvPicPr>
          <p:cNvPr id="324" name="Google Shape;324;p43"/>
          <p:cNvPicPr preferRelativeResize="0"/>
          <p:nvPr/>
        </p:nvPicPr>
        <p:blipFill>
          <a:blip r:embed="rId4">
            <a:alphaModFix/>
          </a:blip>
          <a:stretch>
            <a:fillRect/>
          </a:stretch>
        </p:blipFill>
        <p:spPr>
          <a:xfrm>
            <a:off x="4934449" y="2388600"/>
            <a:ext cx="4209549" cy="2754900"/>
          </a:xfrm>
          <a:prstGeom prst="rect">
            <a:avLst/>
          </a:prstGeom>
          <a:noFill/>
          <a:ln w="9525" cap="flat" cmpd="sng">
            <a:solidFill>
              <a:srgbClr val="000000"/>
            </a:solidFill>
            <a:prstDash val="solid"/>
            <a:round/>
            <a:headEnd type="none" w="sm" len="sm"/>
            <a:tailEnd type="none" w="sm" len="sm"/>
          </a:ln>
        </p:spPr>
      </p:pic>
      <p:sp>
        <p:nvSpPr>
          <p:cNvPr id="325" name="Google Shape;325;p43"/>
          <p:cNvSpPr txBox="1"/>
          <p:nvPr/>
        </p:nvSpPr>
        <p:spPr>
          <a:xfrm>
            <a:off x="5011925" y="3021400"/>
            <a:ext cx="4043400" cy="27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26" name="Google Shape;326;p43"/>
          <p:cNvSpPr txBox="1"/>
          <p:nvPr/>
        </p:nvSpPr>
        <p:spPr>
          <a:xfrm>
            <a:off x="7351275" y="3608750"/>
            <a:ext cx="813300" cy="3177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27" name="Google Shape;327;p43"/>
          <p:cNvSpPr txBox="1"/>
          <p:nvPr/>
        </p:nvSpPr>
        <p:spPr>
          <a:xfrm>
            <a:off x="7351275" y="4825800"/>
            <a:ext cx="813300" cy="3177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28" name="Google Shape;328;p43"/>
          <p:cNvSpPr txBox="1"/>
          <p:nvPr/>
        </p:nvSpPr>
        <p:spPr>
          <a:xfrm>
            <a:off x="5352725" y="2070900"/>
            <a:ext cx="3361800" cy="31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Proportion of Annual Rainfall per Season</a:t>
            </a:r>
            <a:endParaRPr b="1">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a:spLocks noGrp="1"/>
          </p:cNvSpPr>
          <p:nvPr>
            <p:ph type="ctrTitle"/>
          </p:nvPr>
        </p:nvSpPr>
        <p:spPr>
          <a:xfrm flipH="1">
            <a:off x="3310079" y="26490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Time Series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0" name="Google Shape;140;p27"/>
          <p:cNvSpPr txBox="1">
            <a:spLocks noGrp="1"/>
          </p:cNvSpPr>
          <p:nvPr>
            <p:ph type="ctrTitle" idx="2"/>
          </p:nvPr>
        </p:nvSpPr>
        <p:spPr>
          <a:xfrm>
            <a:off x="390296" y="5064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141" name="Google Shape;141;p27"/>
          <p:cNvSpPr txBox="1">
            <a:spLocks noGrp="1"/>
          </p:cNvSpPr>
          <p:nvPr>
            <p:ph type="ctrTitle" idx="9"/>
          </p:nvPr>
        </p:nvSpPr>
        <p:spPr>
          <a:xfrm>
            <a:off x="99076" y="1472650"/>
            <a:ext cx="2265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Objective &amp; Background</a:t>
            </a:r>
            <a:endParaRPr/>
          </a:p>
        </p:txBody>
      </p:sp>
      <p:sp>
        <p:nvSpPr>
          <p:cNvPr id="142" name="Google Shape;142;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3" name="Google Shape;143;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4" name="Google Shape;144;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5" name="Google Shape;145;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27"/>
          <p:cNvSpPr txBox="1">
            <a:spLocks noGrp="1"/>
          </p:cNvSpPr>
          <p:nvPr>
            <p:ph type="title" idx="6"/>
          </p:nvPr>
        </p:nvSpPr>
        <p:spPr>
          <a:xfrm>
            <a:off x="6083558" y="24658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48" name="Google Shape;148;p27"/>
          <p:cNvSpPr txBox="1">
            <a:spLocks noGrp="1"/>
          </p:cNvSpPr>
          <p:nvPr>
            <p:ph type="title" idx="7"/>
          </p:nvPr>
        </p:nvSpPr>
        <p:spPr>
          <a:xfrm>
            <a:off x="6083558" y="34855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49" name="Google Shape;149;p27"/>
          <p:cNvSpPr txBox="1">
            <a:spLocks noGrp="1"/>
          </p:cNvSpPr>
          <p:nvPr>
            <p:ph type="title" idx="8"/>
          </p:nvPr>
        </p:nvSpPr>
        <p:spPr>
          <a:xfrm>
            <a:off x="6083558" y="45052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0" name="Google Shape;150;p27"/>
          <p:cNvSpPr txBox="1">
            <a:spLocks noGrp="1"/>
          </p:cNvSpPr>
          <p:nvPr>
            <p:ph type="ctrTitle" idx="14"/>
          </p:nvPr>
        </p:nvSpPr>
        <p:spPr>
          <a:xfrm>
            <a:off x="390296" y="24461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 Technical Approach</a:t>
            </a:r>
            <a:endParaRPr/>
          </a:p>
        </p:txBody>
      </p:sp>
      <p:sp>
        <p:nvSpPr>
          <p:cNvPr id="151" name="Google Shape;151;p27"/>
          <p:cNvSpPr txBox="1">
            <a:spLocks noGrp="1"/>
          </p:cNvSpPr>
          <p:nvPr>
            <p:ph type="ctrTitle" idx="16"/>
          </p:nvPr>
        </p:nvSpPr>
        <p:spPr>
          <a:xfrm>
            <a:off x="6973108" y="2453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I</a:t>
            </a:r>
            <a:endParaRPr/>
          </a:p>
        </p:txBody>
      </p:sp>
      <p:sp>
        <p:nvSpPr>
          <p:cNvPr id="152" name="Google Shape;152;p27"/>
          <p:cNvSpPr txBox="1">
            <a:spLocks noGrp="1"/>
          </p:cNvSpPr>
          <p:nvPr>
            <p:ph type="ctrTitle" idx="18"/>
          </p:nvPr>
        </p:nvSpPr>
        <p:spPr>
          <a:xfrm>
            <a:off x="6973108" y="3477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II</a:t>
            </a:r>
            <a:endParaRPr/>
          </a:p>
        </p:txBody>
      </p:sp>
      <p:sp>
        <p:nvSpPr>
          <p:cNvPr id="153" name="Google Shape;153;p27"/>
          <p:cNvSpPr txBox="1">
            <a:spLocks noGrp="1"/>
          </p:cNvSpPr>
          <p:nvPr>
            <p:ph type="ctrTitle" idx="20"/>
          </p:nvPr>
        </p:nvSpPr>
        <p:spPr>
          <a:xfrm>
            <a:off x="6973108" y="4489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III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body" idx="1"/>
          </p:nvPr>
        </p:nvSpPr>
        <p:spPr>
          <a:xfrm>
            <a:off x="635500" y="1358100"/>
            <a:ext cx="5308200" cy="1476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a:t>DateTime Index for range of data</a:t>
            </a:r>
            <a:endParaRPr/>
          </a:p>
          <a:p>
            <a:pPr marL="914400" lvl="1" indent="-355600" algn="l" rtl="0">
              <a:spcBef>
                <a:spcPts val="0"/>
              </a:spcBef>
              <a:spcAft>
                <a:spcPts val="0"/>
              </a:spcAft>
              <a:buSzPts val="2000"/>
              <a:buChar char="○"/>
            </a:pPr>
            <a:r>
              <a:rPr lang="en"/>
              <a:t>Average precip/ month (mm)</a:t>
            </a:r>
            <a:endParaRPr/>
          </a:p>
          <a:p>
            <a:pPr marL="914400" lvl="1" indent="-355600" algn="l" rtl="0">
              <a:spcBef>
                <a:spcPts val="0"/>
              </a:spcBef>
              <a:spcAft>
                <a:spcPts val="0"/>
              </a:spcAft>
              <a:buSzPts val="2000"/>
              <a:buChar char="○"/>
            </a:pPr>
            <a:r>
              <a:rPr lang="en"/>
              <a:t>Avg temp/ month (℃)</a:t>
            </a:r>
            <a:endParaRPr/>
          </a:p>
          <a:p>
            <a:pPr marL="914400" lvl="1" indent="-355600" algn="l" rtl="0">
              <a:spcBef>
                <a:spcPts val="0"/>
              </a:spcBef>
              <a:spcAft>
                <a:spcPts val="0"/>
              </a:spcAft>
              <a:buSzPts val="2000"/>
              <a:buChar char="○"/>
            </a:pPr>
            <a:r>
              <a:rPr lang="en"/>
              <a:t>Annual precip (mm)</a:t>
            </a:r>
            <a:endParaRPr/>
          </a:p>
          <a:p>
            <a:pPr marL="457200" lvl="0" indent="-368300" algn="l" rtl="0">
              <a:spcBef>
                <a:spcPts val="0"/>
              </a:spcBef>
              <a:spcAft>
                <a:spcPts val="0"/>
              </a:spcAft>
              <a:buSzPts val="2200"/>
              <a:buChar char="●"/>
            </a:pPr>
            <a:r>
              <a:rPr lang="en"/>
              <a:t>Populated dataframes</a:t>
            </a:r>
            <a:endParaRPr/>
          </a:p>
          <a:p>
            <a:pPr marL="457200" lvl="0" indent="-368300" algn="l" rtl="0">
              <a:spcBef>
                <a:spcPts val="0"/>
              </a:spcBef>
              <a:spcAft>
                <a:spcPts val="0"/>
              </a:spcAft>
              <a:buSzPts val="2200"/>
              <a:buChar char="●"/>
            </a:pPr>
            <a:r>
              <a:rPr lang="en"/>
              <a:t>Monthly and Annual sampling frequency</a:t>
            </a:r>
            <a:endParaRPr/>
          </a:p>
          <a:p>
            <a:pPr marL="457200" lvl="0" indent="-368300" algn="l" rtl="0">
              <a:spcBef>
                <a:spcPts val="0"/>
              </a:spcBef>
              <a:spcAft>
                <a:spcPts val="0"/>
              </a:spcAft>
              <a:buSzPts val="2200"/>
              <a:buChar char="●"/>
            </a:pPr>
            <a:r>
              <a:rPr lang="en"/>
              <a:t>Matplotlib and Plotly</a:t>
            </a:r>
            <a:endParaRPr/>
          </a:p>
        </p:txBody>
      </p:sp>
      <p:sp>
        <p:nvSpPr>
          <p:cNvPr id="339" name="Google Shape;33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 Series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6"/>
          <p:cNvSpPr txBox="1"/>
          <p:nvPr/>
        </p:nvSpPr>
        <p:spPr>
          <a:xfrm>
            <a:off x="0" y="793575"/>
            <a:ext cx="9144000" cy="4344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pic>
        <p:nvPicPr>
          <p:cNvPr id="345" name="Google Shape;345;p46"/>
          <p:cNvPicPr preferRelativeResize="0"/>
          <p:nvPr/>
        </p:nvPicPr>
        <p:blipFill>
          <a:blip r:embed="rId3">
            <a:alphaModFix/>
          </a:blip>
          <a:stretch>
            <a:fillRect/>
          </a:stretch>
        </p:blipFill>
        <p:spPr>
          <a:xfrm>
            <a:off x="0" y="830050"/>
            <a:ext cx="3180002" cy="2120250"/>
          </a:xfrm>
          <a:prstGeom prst="rect">
            <a:avLst/>
          </a:prstGeom>
          <a:noFill/>
          <a:ln w="9525" cap="flat" cmpd="sng">
            <a:solidFill>
              <a:srgbClr val="000000"/>
            </a:solidFill>
            <a:prstDash val="solid"/>
            <a:round/>
            <a:headEnd type="none" w="sm" len="sm"/>
            <a:tailEnd type="none" w="sm" len="sm"/>
          </a:ln>
        </p:spPr>
      </p:pic>
      <p:sp>
        <p:nvSpPr>
          <p:cNvPr id="346" name="Google Shape;346;p46"/>
          <p:cNvSpPr txBox="1">
            <a:spLocks noGrp="1"/>
          </p:cNvSpPr>
          <p:nvPr>
            <p:ph type="ctrTitle"/>
          </p:nvPr>
        </p:nvSpPr>
        <p:spPr>
          <a:xfrm>
            <a:off x="1964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FF"/>
                </a:solidFill>
              </a:rPr>
              <a:t>Precipitation </a:t>
            </a:r>
            <a:r>
              <a:rPr lang="en">
                <a:solidFill>
                  <a:srgbClr val="FFFFFF"/>
                </a:solidFill>
              </a:rPr>
              <a:t>&amp; </a:t>
            </a:r>
            <a:r>
              <a:rPr lang="en">
                <a:solidFill>
                  <a:srgbClr val="FF9900"/>
                </a:solidFill>
              </a:rPr>
              <a:t>Temperature</a:t>
            </a:r>
            <a:endParaRPr>
              <a:solidFill>
                <a:srgbClr val="FF9900"/>
              </a:solidFill>
            </a:endParaRPr>
          </a:p>
        </p:txBody>
      </p:sp>
      <p:sp>
        <p:nvSpPr>
          <p:cNvPr id="347" name="Google Shape;347;p46"/>
          <p:cNvSpPr txBox="1">
            <a:spLocks noGrp="1"/>
          </p:cNvSpPr>
          <p:nvPr>
            <p:ph type="ctrTitle"/>
          </p:nvPr>
        </p:nvSpPr>
        <p:spPr>
          <a:xfrm>
            <a:off x="190900" y="340975"/>
            <a:ext cx="4216800" cy="5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rPr>
              <a:t>Monthly Frequency</a:t>
            </a:r>
            <a:endParaRPr sz="2000">
              <a:solidFill>
                <a:srgbClr val="FFFFFF"/>
              </a:solidFill>
            </a:endParaRPr>
          </a:p>
        </p:txBody>
      </p:sp>
      <p:sp>
        <p:nvSpPr>
          <p:cNvPr id="348" name="Google Shape;348;p46"/>
          <p:cNvSpPr txBox="1">
            <a:spLocks noGrp="1"/>
          </p:cNvSpPr>
          <p:nvPr>
            <p:ph type="ctrTitle"/>
          </p:nvPr>
        </p:nvSpPr>
        <p:spPr>
          <a:xfrm>
            <a:off x="4748550" y="340975"/>
            <a:ext cx="4216800" cy="5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rPr>
              <a:t>Resample - Annual Frequency</a:t>
            </a:r>
            <a:endParaRPr sz="2000">
              <a:solidFill>
                <a:srgbClr val="FFFFFF"/>
              </a:solidFill>
            </a:endParaRPr>
          </a:p>
        </p:txBody>
      </p:sp>
      <p:pic>
        <p:nvPicPr>
          <p:cNvPr id="349" name="Google Shape;349;p46"/>
          <p:cNvPicPr preferRelativeResize="0"/>
          <p:nvPr/>
        </p:nvPicPr>
        <p:blipFill>
          <a:blip r:embed="rId4">
            <a:alphaModFix/>
          </a:blip>
          <a:stretch>
            <a:fillRect/>
          </a:stretch>
        </p:blipFill>
        <p:spPr>
          <a:xfrm>
            <a:off x="1439058" y="3026500"/>
            <a:ext cx="2645617" cy="2193200"/>
          </a:xfrm>
          <a:prstGeom prst="rect">
            <a:avLst/>
          </a:prstGeom>
          <a:noFill/>
          <a:ln w="9525" cap="flat" cmpd="sng">
            <a:solidFill>
              <a:srgbClr val="000000"/>
            </a:solidFill>
            <a:prstDash val="solid"/>
            <a:round/>
            <a:headEnd type="none" w="sm" len="sm"/>
            <a:tailEnd type="none" w="sm" len="sm"/>
          </a:ln>
        </p:spPr>
      </p:pic>
      <p:pic>
        <p:nvPicPr>
          <p:cNvPr id="350" name="Google Shape;350;p46"/>
          <p:cNvPicPr preferRelativeResize="0"/>
          <p:nvPr/>
        </p:nvPicPr>
        <p:blipFill>
          <a:blip r:embed="rId5">
            <a:alphaModFix/>
          </a:blip>
          <a:stretch>
            <a:fillRect/>
          </a:stretch>
        </p:blipFill>
        <p:spPr>
          <a:xfrm>
            <a:off x="4173488" y="793575"/>
            <a:ext cx="2491463" cy="2502311"/>
          </a:xfrm>
          <a:prstGeom prst="rect">
            <a:avLst/>
          </a:prstGeom>
          <a:noFill/>
          <a:ln w="9525" cap="flat" cmpd="sng">
            <a:solidFill>
              <a:srgbClr val="000000"/>
            </a:solidFill>
            <a:prstDash val="solid"/>
            <a:round/>
            <a:headEnd type="none" w="sm" len="sm"/>
            <a:tailEnd type="none" w="sm" len="sm"/>
          </a:ln>
        </p:spPr>
      </p:pic>
      <p:pic>
        <p:nvPicPr>
          <p:cNvPr id="351" name="Google Shape;351;p46"/>
          <p:cNvPicPr preferRelativeResize="0"/>
          <p:nvPr/>
        </p:nvPicPr>
        <p:blipFill>
          <a:blip r:embed="rId6">
            <a:alphaModFix/>
          </a:blip>
          <a:stretch>
            <a:fillRect/>
          </a:stretch>
        </p:blipFill>
        <p:spPr>
          <a:xfrm>
            <a:off x="6738525" y="2820942"/>
            <a:ext cx="2405474" cy="232255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 Series - Facebook Prophet</a:t>
            </a:r>
            <a:endParaRPr/>
          </a:p>
        </p:txBody>
      </p:sp>
      <p:grpSp>
        <p:nvGrpSpPr>
          <p:cNvPr id="357" name="Google Shape;357;p47"/>
          <p:cNvGrpSpPr/>
          <p:nvPr/>
        </p:nvGrpSpPr>
        <p:grpSpPr>
          <a:xfrm>
            <a:off x="401002" y="1050141"/>
            <a:ext cx="8341995" cy="3648187"/>
            <a:chOff x="265592" y="1050141"/>
            <a:chExt cx="8341995" cy="3648187"/>
          </a:xfrm>
        </p:grpSpPr>
        <p:sp>
          <p:nvSpPr>
            <p:cNvPr id="358" name="Google Shape;358;p47"/>
            <p:cNvSpPr/>
            <p:nvPr/>
          </p:nvSpPr>
          <p:spPr>
            <a:xfrm>
              <a:off x="265592" y="1050141"/>
              <a:ext cx="1479806" cy="1556317"/>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Forecasting precipitation using Facebook Prophet</a:t>
              </a:r>
              <a:endParaRPr/>
            </a:p>
          </p:txBody>
        </p:sp>
        <p:sp>
          <p:nvSpPr>
            <p:cNvPr id="359" name="Google Shape;359;p47"/>
            <p:cNvSpPr/>
            <p:nvPr/>
          </p:nvSpPr>
          <p:spPr>
            <a:xfrm>
              <a:off x="3036007" y="1050141"/>
              <a:ext cx="1476053" cy="1556317"/>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Train model</a:t>
              </a:r>
              <a:endParaRPr/>
            </a:p>
          </p:txBody>
        </p:sp>
        <p:sp>
          <p:nvSpPr>
            <p:cNvPr id="360" name="Google Shape;360;p47"/>
            <p:cNvSpPr/>
            <p:nvPr/>
          </p:nvSpPr>
          <p:spPr>
            <a:xfrm>
              <a:off x="1625625" y="3142010"/>
              <a:ext cx="1480119" cy="1556317"/>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Creating, fitting, and plotting precipitation model</a:t>
              </a:r>
              <a:endParaRPr/>
            </a:p>
          </p:txBody>
        </p:sp>
        <p:sp>
          <p:nvSpPr>
            <p:cNvPr id="361" name="Google Shape;361;p47"/>
            <p:cNvSpPr/>
            <p:nvPr/>
          </p:nvSpPr>
          <p:spPr>
            <a:xfrm>
              <a:off x="4411676" y="3142010"/>
              <a:ext cx="1479806" cy="1556317"/>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Plot forecast</a:t>
              </a:r>
              <a:endParaRPr/>
            </a:p>
            <a:p>
              <a:pPr marL="0" lvl="0" indent="0" algn="l" rtl="0">
                <a:spcBef>
                  <a:spcPts val="0"/>
                </a:spcBef>
                <a:spcAft>
                  <a:spcPts val="0"/>
                </a:spcAft>
                <a:buNone/>
              </a:pPr>
              <a:r>
                <a:rPr lang="en"/>
                <a:t>- Change points</a:t>
              </a:r>
              <a:endParaRPr/>
            </a:p>
            <a:p>
              <a:pPr marL="0" lvl="0" indent="0" algn="l" rtl="0">
                <a:spcBef>
                  <a:spcPts val="0"/>
                </a:spcBef>
                <a:spcAft>
                  <a:spcPts val="0"/>
                </a:spcAft>
                <a:buNone/>
              </a:pPr>
              <a:r>
                <a:rPr lang="en"/>
                <a:t>- Forecast        </a:t>
              </a:r>
              <a:r>
                <a:rPr lang="en">
                  <a:solidFill>
                    <a:schemeClr val="accent1"/>
                  </a:solidFill>
                </a:rPr>
                <a:t>_</a:t>
              </a:r>
              <a:r>
                <a:rPr lang="en"/>
                <a:t>components</a:t>
              </a:r>
              <a:endParaRPr/>
            </a:p>
          </p:txBody>
        </p:sp>
        <p:sp>
          <p:nvSpPr>
            <p:cNvPr id="362" name="Google Shape;362;p47"/>
            <p:cNvSpPr/>
            <p:nvPr/>
          </p:nvSpPr>
          <p:spPr>
            <a:xfrm>
              <a:off x="5806421" y="1050141"/>
              <a:ext cx="1480119" cy="155631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Add temperature data and replot</a:t>
              </a:r>
              <a:endParaRPr/>
            </a:p>
          </p:txBody>
        </p:sp>
        <p:sp>
          <p:nvSpPr>
            <p:cNvPr id="363" name="Google Shape;363;p47"/>
            <p:cNvSpPr/>
            <p:nvPr/>
          </p:nvSpPr>
          <p:spPr>
            <a:xfrm>
              <a:off x="358149" y="2842800"/>
              <a:ext cx="8249439" cy="62850"/>
            </a:xfrm>
            <a:custGeom>
              <a:avLst/>
              <a:gdLst/>
              <a:ahLst/>
              <a:cxnLst/>
              <a:rect l="l" t="t" r="r" b="b"/>
              <a:pathLst>
                <a:path w="22549" h="211" extrusionOk="0">
                  <a:moveTo>
                    <a:pt x="0" y="1"/>
                  </a:moveTo>
                  <a:lnTo>
                    <a:pt x="0" y="210"/>
                  </a:lnTo>
                  <a:lnTo>
                    <a:pt x="22548" y="210"/>
                  </a:lnTo>
                  <a:lnTo>
                    <a:pt x="22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770327" y="2745856"/>
              <a:ext cx="358693" cy="293690"/>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2161320" y="2746154"/>
              <a:ext cx="358693" cy="293392"/>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3552313" y="2745558"/>
              <a:ext cx="358693" cy="292498"/>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4947058" y="2746154"/>
              <a:ext cx="354941" cy="293392"/>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6388399" y="2745558"/>
              <a:ext cx="358693" cy="292498"/>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7729024" y="2727983"/>
              <a:ext cx="358693" cy="292499"/>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7127776" y="3142010"/>
              <a:ext cx="1479803" cy="155631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B4EB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Export forecast data to CSV</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p:nvPr/>
        </p:nvSpPr>
        <p:spPr>
          <a:xfrm>
            <a:off x="130725" y="1371075"/>
            <a:ext cx="5106600" cy="306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Facebook Prophet - Annual</a:t>
            </a:r>
            <a:endParaRPr>
              <a:solidFill>
                <a:srgbClr val="FFFFFF"/>
              </a:solidFill>
            </a:endParaRPr>
          </a:p>
        </p:txBody>
      </p:sp>
      <p:pic>
        <p:nvPicPr>
          <p:cNvPr id="377" name="Google Shape;377;p48"/>
          <p:cNvPicPr preferRelativeResize="0"/>
          <p:nvPr/>
        </p:nvPicPr>
        <p:blipFill>
          <a:blip r:embed="rId3">
            <a:alphaModFix/>
          </a:blip>
          <a:stretch>
            <a:fillRect/>
          </a:stretch>
        </p:blipFill>
        <p:spPr>
          <a:xfrm>
            <a:off x="385044" y="1409825"/>
            <a:ext cx="4802807" cy="2860100"/>
          </a:xfrm>
          <a:prstGeom prst="rect">
            <a:avLst/>
          </a:prstGeom>
          <a:noFill/>
          <a:ln>
            <a:noFill/>
          </a:ln>
        </p:spPr>
      </p:pic>
      <p:pic>
        <p:nvPicPr>
          <p:cNvPr id="378" name="Google Shape;378;p48"/>
          <p:cNvPicPr preferRelativeResize="0"/>
          <p:nvPr/>
        </p:nvPicPr>
        <p:blipFill rotWithShape="1">
          <a:blip r:embed="rId4">
            <a:alphaModFix/>
          </a:blip>
          <a:srcRect b="51248"/>
          <a:stretch/>
        </p:blipFill>
        <p:spPr>
          <a:xfrm>
            <a:off x="5406188" y="2166925"/>
            <a:ext cx="3683675" cy="1193500"/>
          </a:xfrm>
          <a:prstGeom prst="rect">
            <a:avLst/>
          </a:prstGeom>
          <a:noFill/>
          <a:ln>
            <a:noFill/>
          </a:ln>
        </p:spPr>
      </p:pic>
      <p:sp>
        <p:nvSpPr>
          <p:cNvPr id="379" name="Google Shape;379;p48"/>
          <p:cNvSpPr txBox="1">
            <a:spLocks noGrp="1"/>
          </p:cNvSpPr>
          <p:nvPr>
            <p:ph type="ctrTitle"/>
          </p:nvPr>
        </p:nvSpPr>
        <p:spPr>
          <a:xfrm>
            <a:off x="621050" y="1017225"/>
            <a:ext cx="4330800" cy="5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Arial"/>
                <a:ea typeface="Arial"/>
                <a:cs typeface="Arial"/>
                <a:sym typeface="Arial"/>
              </a:rPr>
              <a:t>Avg. Precipitation Forecast</a:t>
            </a:r>
            <a:endParaRPr sz="1800">
              <a:solidFill>
                <a:srgbClr val="FFFFFF"/>
              </a:solidFill>
              <a:latin typeface="Arial"/>
              <a:ea typeface="Arial"/>
              <a:cs typeface="Arial"/>
              <a:sym typeface="Arial"/>
            </a:endParaRPr>
          </a:p>
        </p:txBody>
      </p:sp>
      <p:sp>
        <p:nvSpPr>
          <p:cNvPr id="380" name="Google Shape;380;p48"/>
          <p:cNvSpPr txBox="1">
            <a:spLocks noGrp="1"/>
          </p:cNvSpPr>
          <p:nvPr>
            <p:ph type="ctrTitle"/>
          </p:nvPr>
        </p:nvSpPr>
        <p:spPr>
          <a:xfrm>
            <a:off x="773450" y="4150200"/>
            <a:ext cx="43308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Arial"/>
                <a:ea typeface="Arial"/>
                <a:cs typeface="Arial"/>
                <a:sym typeface="Arial"/>
              </a:rPr>
              <a:t>Time (Years)</a:t>
            </a:r>
            <a:endParaRPr sz="1200">
              <a:solidFill>
                <a:srgbClr val="000000"/>
              </a:solidFill>
              <a:latin typeface="Arial"/>
              <a:ea typeface="Arial"/>
              <a:cs typeface="Arial"/>
              <a:sym typeface="Arial"/>
            </a:endParaRPr>
          </a:p>
        </p:txBody>
      </p:sp>
      <p:sp>
        <p:nvSpPr>
          <p:cNvPr id="381" name="Google Shape;381;p48"/>
          <p:cNvSpPr txBox="1">
            <a:spLocks noGrp="1"/>
          </p:cNvSpPr>
          <p:nvPr>
            <p:ph type="ctrTitle"/>
          </p:nvPr>
        </p:nvSpPr>
        <p:spPr>
          <a:xfrm rot="-5400000">
            <a:off x="-877175" y="2470725"/>
            <a:ext cx="2473500" cy="5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Arial"/>
                <a:ea typeface="Arial"/>
                <a:cs typeface="Arial"/>
                <a:sym typeface="Arial"/>
              </a:rPr>
              <a:t>Precipitation (mm)</a:t>
            </a:r>
            <a:endParaRPr sz="1200">
              <a:solidFill>
                <a:srgbClr val="000000"/>
              </a:solidFill>
              <a:latin typeface="Arial"/>
              <a:ea typeface="Arial"/>
              <a:cs typeface="Arial"/>
              <a:sym typeface="Arial"/>
            </a:endParaRPr>
          </a:p>
        </p:txBody>
      </p:sp>
      <p:sp>
        <p:nvSpPr>
          <p:cNvPr id="382" name="Google Shape;382;p48"/>
          <p:cNvSpPr txBox="1">
            <a:spLocks noGrp="1"/>
          </p:cNvSpPr>
          <p:nvPr>
            <p:ph type="ctrTitle"/>
          </p:nvPr>
        </p:nvSpPr>
        <p:spPr>
          <a:xfrm>
            <a:off x="5440675" y="1017225"/>
            <a:ext cx="3614700" cy="5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Arial"/>
                <a:ea typeface="Arial"/>
                <a:cs typeface="Arial"/>
                <a:sym typeface="Arial"/>
              </a:rPr>
              <a:t>Forecast Components</a:t>
            </a:r>
            <a:endParaRPr sz="18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9"/>
          <p:cNvSpPr txBox="1">
            <a:spLocks noGrp="1"/>
          </p:cNvSpPr>
          <p:nvPr>
            <p:ph type="ctrTitle"/>
          </p:nvPr>
        </p:nvSpPr>
        <p:spPr>
          <a:xfrm>
            <a:off x="-496749" y="3078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Precipitation Prediction</a:t>
            </a:r>
            <a:endParaRPr/>
          </a:p>
        </p:txBody>
      </p:sp>
      <p:grpSp>
        <p:nvGrpSpPr>
          <p:cNvPr id="388" name="Google Shape;388;p49"/>
          <p:cNvGrpSpPr/>
          <p:nvPr/>
        </p:nvGrpSpPr>
        <p:grpSpPr>
          <a:xfrm>
            <a:off x="90130" y="699627"/>
            <a:ext cx="5465191" cy="2583760"/>
            <a:chOff x="1839405" y="1767627"/>
            <a:chExt cx="5465191" cy="2583760"/>
          </a:xfrm>
        </p:grpSpPr>
        <p:grpSp>
          <p:nvGrpSpPr>
            <p:cNvPr id="389" name="Google Shape;389;p49"/>
            <p:cNvGrpSpPr/>
            <p:nvPr/>
          </p:nvGrpSpPr>
          <p:grpSpPr>
            <a:xfrm>
              <a:off x="1839405" y="1767627"/>
              <a:ext cx="5465191" cy="2583760"/>
              <a:chOff x="4458420" y="5169625"/>
              <a:chExt cx="178850" cy="56275"/>
            </a:xfrm>
          </p:grpSpPr>
          <p:sp>
            <p:nvSpPr>
              <p:cNvPr id="390" name="Google Shape;390;p49"/>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Inputs</a:t>
                </a:r>
                <a:r>
                  <a:rPr lang="en">
                    <a:solidFill>
                      <a:srgbClr val="FFFFFF"/>
                    </a:solidFill>
                  </a:rPr>
                  <a:t>:</a:t>
                </a:r>
                <a:endParaRPr>
                  <a:solidFill>
                    <a:srgbClr val="FFFFFF"/>
                  </a:solidFill>
                </a:endParaRPr>
              </a:p>
              <a:p>
                <a:pPr marL="0" lvl="0" indent="0" algn="l" rtl="0">
                  <a:spcBef>
                    <a:spcPts val="0"/>
                  </a:spcBef>
                  <a:spcAft>
                    <a:spcPts val="0"/>
                  </a:spcAft>
                  <a:buNone/>
                </a:pPr>
                <a:r>
                  <a:rPr lang="en"/>
                  <a:t>Precipitation - East Rajasthan</a:t>
                </a:r>
                <a:endParaRPr/>
              </a:p>
              <a:p>
                <a:pPr marL="0" lvl="0" indent="0" algn="l" rtl="0">
                  <a:spcBef>
                    <a:spcPts val="0"/>
                  </a:spcBef>
                  <a:spcAft>
                    <a:spcPts val="0"/>
                  </a:spcAft>
                  <a:buNone/>
                </a:pPr>
                <a:r>
                  <a:rPr lang="en"/>
                  <a:t>Temperature - India</a:t>
                </a:r>
                <a:endParaRPr/>
              </a:p>
            </p:txBody>
          </p:sp>
        </p:grpSp>
        <p:sp>
          <p:nvSpPr>
            <p:cNvPr id="394" name="Google Shape;394;p49"/>
            <p:cNvSpPr/>
            <p:nvPr/>
          </p:nvSpPr>
          <p:spPr>
            <a:xfrm>
              <a:off x="4928300" y="2316275"/>
              <a:ext cx="1612405" cy="1274725"/>
            </a:xfrm>
            <a:custGeom>
              <a:avLst/>
              <a:gdLst/>
              <a:ahLst/>
              <a:cxnLst/>
              <a:rect l="l" t="t" r="r" b="b"/>
              <a:pathLst>
                <a:path w="4025" h="1141" extrusionOk="0">
                  <a:moveTo>
                    <a:pt x="0" y="1"/>
                  </a:moveTo>
                  <a:lnTo>
                    <a:pt x="0" y="1140"/>
                  </a:lnTo>
                  <a:lnTo>
                    <a:pt x="4025" y="1140"/>
                  </a:lnTo>
                  <a:lnTo>
                    <a:pt x="402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Output</a:t>
              </a:r>
              <a:r>
                <a:rPr lang="en">
                  <a:solidFill>
                    <a:srgbClr val="FFFFFF"/>
                  </a:solidFill>
                </a:rPr>
                <a:t>:</a:t>
              </a:r>
              <a:endParaRPr>
                <a:solidFill>
                  <a:srgbClr val="FFFFFF"/>
                </a:solidFill>
              </a:endParaRPr>
            </a:p>
            <a:p>
              <a:pPr marL="0" lvl="0" indent="0" algn="l" rtl="0">
                <a:spcBef>
                  <a:spcPts val="0"/>
                </a:spcBef>
                <a:spcAft>
                  <a:spcPts val="0"/>
                </a:spcAft>
                <a:buNone/>
              </a:pPr>
              <a:r>
                <a:rPr lang="en"/>
                <a:t>Precipitation Prediction: Annual and JJAS for next 50 years</a:t>
              </a:r>
              <a:endParaRPr/>
            </a:p>
          </p:txBody>
        </p:sp>
      </p:grpSp>
      <p:pic>
        <p:nvPicPr>
          <p:cNvPr id="395" name="Google Shape;395;p49"/>
          <p:cNvPicPr preferRelativeResize="0"/>
          <p:nvPr/>
        </p:nvPicPr>
        <p:blipFill>
          <a:blip r:embed="rId3">
            <a:alphaModFix/>
          </a:blip>
          <a:stretch>
            <a:fillRect/>
          </a:stretch>
        </p:blipFill>
        <p:spPr>
          <a:xfrm>
            <a:off x="6524039" y="90525"/>
            <a:ext cx="1528250" cy="2150875"/>
          </a:xfrm>
          <a:prstGeom prst="rect">
            <a:avLst/>
          </a:prstGeom>
          <a:noFill/>
          <a:ln>
            <a:noFill/>
          </a:ln>
        </p:spPr>
      </p:pic>
      <p:grpSp>
        <p:nvGrpSpPr>
          <p:cNvPr id="396" name="Google Shape;396;p49"/>
          <p:cNvGrpSpPr/>
          <p:nvPr/>
        </p:nvGrpSpPr>
        <p:grpSpPr>
          <a:xfrm>
            <a:off x="5522966" y="2309582"/>
            <a:ext cx="3530395" cy="2767975"/>
            <a:chOff x="5365925" y="2161425"/>
            <a:chExt cx="3630600" cy="2940900"/>
          </a:xfrm>
        </p:grpSpPr>
        <p:sp>
          <p:nvSpPr>
            <p:cNvPr id="397" name="Google Shape;397;p49"/>
            <p:cNvSpPr/>
            <p:nvPr/>
          </p:nvSpPr>
          <p:spPr>
            <a:xfrm>
              <a:off x="5365925" y="2161425"/>
              <a:ext cx="3630600" cy="2940900"/>
            </a:xfrm>
            <a:prstGeom prst="rect">
              <a:avLst/>
            </a:prstGeom>
            <a:solidFill>
              <a:srgbClr val="FFFFFF"/>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9"/>
            <p:cNvPicPr preferRelativeResize="0"/>
            <p:nvPr/>
          </p:nvPicPr>
          <p:blipFill>
            <a:blip r:embed="rId4">
              <a:alphaModFix/>
            </a:blip>
            <a:stretch>
              <a:fillRect/>
            </a:stretch>
          </p:blipFill>
          <p:spPr>
            <a:xfrm>
              <a:off x="5398763" y="2196325"/>
              <a:ext cx="3564926" cy="28711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Phase II</a:t>
            </a:r>
            <a:endParaRPr/>
          </a:p>
        </p:txBody>
      </p:sp>
      <p:sp>
        <p:nvSpPr>
          <p:cNvPr id="404" name="Google Shape;404;p50"/>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05" name="Google Shape;405;p50"/>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06" name="Google Shape;406;p50"/>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Rainfall - Runoff Conversion</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ctrTitle"/>
          </p:nvPr>
        </p:nvSpPr>
        <p:spPr>
          <a:xfrm>
            <a:off x="1515000" y="487600"/>
            <a:ext cx="6114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Rainfall - Runoff Conversion Equation</a:t>
            </a:r>
            <a:endParaRPr/>
          </a:p>
        </p:txBody>
      </p:sp>
      <p:sp>
        <p:nvSpPr>
          <p:cNvPr id="412" name="Google Shape;412;p51"/>
          <p:cNvSpPr/>
          <p:nvPr/>
        </p:nvSpPr>
        <p:spPr>
          <a:xfrm>
            <a:off x="1499582" y="1430705"/>
            <a:ext cx="1677300" cy="15201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1"/>
          <p:cNvSpPr/>
          <p:nvPr/>
        </p:nvSpPr>
        <p:spPr>
          <a:xfrm>
            <a:off x="3733357" y="1430705"/>
            <a:ext cx="1677300" cy="15201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1"/>
          <p:cNvSpPr/>
          <p:nvPr/>
        </p:nvSpPr>
        <p:spPr>
          <a:xfrm>
            <a:off x="5967132" y="1430705"/>
            <a:ext cx="1677300" cy="15201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1"/>
          <p:cNvSpPr txBox="1"/>
          <p:nvPr/>
        </p:nvSpPr>
        <p:spPr>
          <a:xfrm>
            <a:off x="1502875" y="1575350"/>
            <a:ext cx="1677300" cy="115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Condensed Light"/>
                <a:ea typeface="Roboto Condensed Light"/>
                <a:cs typeface="Roboto Condensed Light"/>
                <a:sym typeface="Roboto Condensed Light"/>
              </a:rPr>
              <a:t>Predicted </a:t>
            </a:r>
            <a:r>
              <a:rPr lang="en" b="1">
                <a:solidFill>
                  <a:srgbClr val="FFFFFF"/>
                </a:solidFill>
                <a:latin typeface="Roboto Condensed"/>
                <a:ea typeface="Roboto Condensed"/>
                <a:cs typeface="Roboto Condensed"/>
                <a:sym typeface="Roboto Condensed"/>
              </a:rPr>
              <a:t>Precipitation </a:t>
            </a:r>
            <a:r>
              <a:rPr lang="en">
                <a:solidFill>
                  <a:srgbClr val="FFFFFF"/>
                </a:solidFill>
                <a:latin typeface="Roboto Condensed Light"/>
                <a:ea typeface="Roboto Condensed Light"/>
                <a:cs typeface="Roboto Condensed Light"/>
                <a:sym typeface="Roboto Condensed Light"/>
              </a:rPr>
              <a:t>(mm) 2020-2070 for the Catchment Area</a:t>
            </a:r>
            <a:endParaRPr>
              <a:solidFill>
                <a:srgbClr val="FFFFFF"/>
              </a:solidFill>
              <a:latin typeface="Roboto Condensed Light"/>
              <a:ea typeface="Roboto Condensed Light"/>
              <a:cs typeface="Roboto Condensed Light"/>
              <a:sym typeface="Roboto Condensed Light"/>
            </a:endParaRPr>
          </a:p>
        </p:txBody>
      </p:sp>
      <p:sp>
        <p:nvSpPr>
          <p:cNvPr id="416" name="Google Shape;416;p51"/>
          <p:cNvSpPr txBox="1"/>
          <p:nvPr/>
        </p:nvSpPr>
        <p:spPr>
          <a:xfrm>
            <a:off x="3735000" y="1575350"/>
            <a:ext cx="1677300" cy="115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Conversion </a:t>
            </a:r>
            <a:r>
              <a:rPr lang="en">
                <a:solidFill>
                  <a:srgbClr val="FFFFFF"/>
                </a:solidFill>
                <a:latin typeface="Roboto Condensed Light"/>
                <a:ea typeface="Roboto Condensed Light"/>
                <a:cs typeface="Roboto Condensed Light"/>
                <a:sym typeface="Roboto Condensed Light"/>
              </a:rPr>
              <a:t>of Rainfall to Runoff</a:t>
            </a:r>
            <a:endParaRPr>
              <a:solidFill>
                <a:srgbClr val="FFFFFF"/>
              </a:solidFill>
              <a:latin typeface="Roboto Condensed Light"/>
              <a:ea typeface="Roboto Condensed Light"/>
              <a:cs typeface="Roboto Condensed Light"/>
              <a:sym typeface="Roboto Condensed Light"/>
            </a:endParaRPr>
          </a:p>
        </p:txBody>
      </p:sp>
      <p:sp>
        <p:nvSpPr>
          <p:cNvPr id="417" name="Google Shape;417;p51"/>
          <p:cNvSpPr txBox="1"/>
          <p:nvPr/>
        </p:nvSpPr>
        <p:spPr>
          <a:xfrm>
            <a:off x="5967125" y="1614150"/>
            <a:ext cx="1677300" cy="115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Catchment Yield</a:t>
            </a:r>
            <a:r>
              <a:rPr lang="en">
                <a:solidFill>
                  <a:srgbClr val="FFFFFF"/>
                </a:solidFill>
                <a:latin typeface="Roboto Condensed Light"/>
                <a:ea typeface="Roboto Condensed Light"/>
                <a:cs typeface="Roboto Condensed Light"/>
                <a:sym typeface="Roboto Condensed Light"/>
              </a:rPr>
              <a:t> of system (m</a:t>
            </a:r>
            <a:r>
              <a:rPr lang="en" baseline="30000">
                <a:solidFill>
                  <a:srgbClr val="FFFFFF"/>
                </a:solidFill>
                <a:latin typeface="Roboto Condensed Light"/>
                <a:ea typeface="Roboto Condensed Light"/>
                <a:cs typeface="Roboto Condensed Light"/>
                <a:sym typeface="Roboto Condensed Light"/>
              </a:rPr>
              <a:t>3</a:t>
            </a:r>
            <a:r>
              <a:rPr lang="en">
                <a:solidFill>
                  <a:srgbClr val="FFFFFF"/>
                </a:solidFill>
                <a:latin typeface="Roboto Condensed Light"/>
                <a:ea typeface="Roboto Condensed Light"/>
                <a:cs typeface="Roboto Condensed Light"/>
                <a:sym typeface="Roboto Condensed Light"/>
              </a:rPr>
              <a:t>)</a:t>
            </a:r>
            <a:endParaRPr>
              <a:solidFill>
                <a:srgbClr val="FFFFFF"/>
              </a:solidFill>
              <a:latin typeface="Roboto Condensed Light"/>
              <a:ea typeface="Roboto Condensed Light"/>
              <a:cs typeface="Roboto Condensed Light"/>
              <a:sym typeface="Roboto Condensed Light"/>
            </a:endParaRPr>
          </a:p>
        </p:txBody>
      </p:sp>
      <p:grpSp>
        <p:nvGrpSpPr>
          <p:cNvPr id="418" name="Google Shape;418;p51"/>
          <p:cNvGrpSpPr/>
          <p:nvPr/>
        </p:nvGrpSpPr>
        <p:grpSpPr>
          <a:xfrm>
            <a:off x="3176866" y="1906957"/>
            <a:ext cx="548302" cy="489976"/>
            <a:chOff x="4929875" y="2065025"/>
            <a:chExt cx="49625" cy="44025"/>
          </a:xfrm>
        </p:grpSpPr>
        <p:sp>
          <p:nvSpPr>
            <p:cNvPr id="419" name="Google Shape;419;p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51"/>
          <p:cNvGrpSpPr/>
          <p:nvPr/>
        </p:nvGrpSpPr>
        <p:grpSpPr>
          <a:xfrm>
            <a:off x="5422116" y="1945769"/>
            <a:ext cx="548302" cy="489976"/>
            <a:chOff x="4929875" y="2065025"/>
            <a:chExt cx="49625" cy="44025"/>
          </a:xfrm>
        </p:grpSpPr>
        <p:sp>
          <p:nvSpPr>
            <p:cNvPr id="422" name="Google Shape;422;p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51"/>
          <p:cNvSpPr/>
          <p:nvPr/>
        </p:nvSpPr>
        <p:spPr>
          <a:xfrm>
            <a:off x="907025" y="3655075"/>
            <a:ext cx="7466400" cy="409200"/>
          </a:xfrm>
          <a:prstGeom prst="snip2DiagRect">
            <a:avLst>
              <a:gd name="adj1" fmla="val 0"/>
              <a:gd name="adj2"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txBox="1"/>
          <p:nvPr/>
        </p:nvSpPr>
        <p:spPr>
          <a:xfrm>
            <a:off x="114300" y="3643275"/>
            <a:ext cx="8915400" cy="40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Roboto Condensed"/>
                <a:ea typeface="Roboto Condensed"/>
                <a:cs typeface="Roboto Condensed"/>
                <a:sym typeface="Roboto Condensed"/>
              </a:rPr>
              <a:t>Yield (m</a:t>
            </a:r>
            <a:r>
              <a:rPr lang="en" sz="1600" baseline="30000">
                <a:solidFill>
                  <a:srgbClr val="FFFFFF"/>
                </a:solidFill>
                <a:latin typeface="Roboto Condensed"/>
                <a:ea typeface="Roboto Condensed"/>
                <a:cs typeface="Roboto Condensed"/>
                <a:sym typeface="Roboto Condensed"/>
              </a:rPr>
              <a:t>3</a:t>
            </a:r>
            <a:r>
              <a:rPr lang="en" sz="1600">
                <a:solidFill>
                  <a:srgbClr val="FFFFFF"/>
                </a:solidFill>
                <a:latin typeface="Roboto Condensed"/>
                <a:ea typeface="Roboto Condensed"/>
                <a:cs typeface="Roboto Condensed"/>
                <a:sym typeface="Roboto Condensed"/>
              </a:rPr>
              <a:t>) = Annual Precipitation (mm) ✕ Area (hectares) ✕ Yield Coefficient ✕ 10</a:t>
            </a:r>
            <a:r>
              <a:rPr lang="en" sz="1600" baseline="30000">
                <a:solidFill>
                  <a:srgbClr val="FFFFFF"/>
                </a:solidFill>
                <a:latin typeface="Roboto Condensed"/>
                <a:ea typeface="Roboto Condensed"/>
                <a:cs typeface="Roboto Condensed"/>
                <a:sym typeface="Roboto Condensed"/>
              </a:rPr>
              <a:t>-3 </a:t>
            </a:r>
            <a:r>
              <a:rPr lang="en" sz="1600">
                <a:solidFill>
                  <a:srgbClr val="FFFFFF"/>
                </a:solidFill>
                <a:latin typeface="Roboto Condensed"/>
                <a:ea typeface="Roboto Condensed"/>
                <a:cs typeface="Roboto Condensed"/>
                <a:sym typeface="Roboto Condensed"/>
              </a:rPr>
              <a:t>m</a:t>
            </a:r>
            <a:r>
              <a:rPr lang="en" sz="1600" baseline="30000">
                <a:solidFill>
                  <a:srgbClr val="FFFFFF"/>
                </a:solidFill>
                <a:latin typeface="Roboto Condensed"/>
                <a:ea typeface="Roboto Condensed"/>
                <a:cs typeface="Roboto Condensed"/>
                <a:sym typeface="Roboto Condensed"/>
              </a:rPr>
              <a:t>3</a:t>
            </a:r>
            <a:r>
              <a:rPr lang="en" sz="1600">
                <a:solidFill>
                  <a:srgbClr val="FFFFFF"/>
                </a:solidFill>
                <a:latin typeface="Roboto Condensed"/>
                <a:ea typeface="Roboto Condensed"/>
                <a:cs typeface="Roboto Condensed"/>
                <a:sym typeface="Roboto Condensed"/>
              </a:rPr>
              <a:t>/L</a:t>
            </a:r>
            <a:endParaRPr sz="1600">
              <a:solidFill>
                <a:srgbClr val="FFFFFF"/>
              </a:solidFill>
              <a:latin typeface="Roboto Condensed"/>
              <a:ea typeface="Roboto Condensed"/>
              <a:cs typeface="Roboto Condensed"/>
              <a:sym typeface="Roboto Condensed"/>
            </a:endParaRPr>
          </a:p>
        </p:txBody>
      </p:sp>
      <p:grpSp>
        <p:nvGrpSpPr>
          <p:cNvPr id="426" name="Google Shape;426;p51"/>
          <p:cNvGrpSpPr/>
          <p:nvPr/>
        </p:nvGrpSpPr>
        <p:grpSpPr>
          <a:xfrm rot="5400000">
            <a:off x="4297853" y="3052044"/>
            <a:ext cx="548302" cy="489976"/>
            <a:chOff x="4929875" y="2065025"/>
            <a:chExt cx="49625" cy="44025"/>
          </a:xfrm>
        </p:grpSpPr>
        <p:sp>
          <p:nvSpPr>
            <p:cNvPr id="427" name="Google Shape;427;p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D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Catchment Area</a:t>
            </a:r>
            <a:endParaRPr/>
          </a:p>
        </p:txBody>
      </p:sp>
      <p:pic>
        <p:nvPicPr>
          <p:cNvPr id="434" name="Google Shape;434;p52"/>
          <p:cNvPicPr preferRelativeResize="0"/>
          <p:nvPr/>
        </p:nvPicPr>
        <p:blipFill>
          <a:blip r:embed="rId3">
            <a:alphaModFix/>
          </a:blip>
          <a:stretch>
            <a:fillRect/>
          </a:stretch>
        </p:blipFill>
        <p:spPr>
          <a:xfrm>
            <a:off x="162512" y="1018000"/>
            <a:ext cx="4321926" cy="3246825"/>
          </a:xfrm>
          <a:prstGeom prst="rect">
            <a:avLst/>
          </a:prstGeom>
          <a:noFill/>
          <a:ln>
            <a:noFill/>
          </a:ln>
        </p:spPr>
      </p:pic>
      <p:pic>
        <p:nvPicPr>
          <p:cNvPr id="435" name="Google Shape;435;p52"/>
          <p:cNvPicPr preferRelativeResize="0"/>
          <p:nvPr/>
        </p:nvPicPr>
        <p:blipFill>
          <a:blip r:embed="rId4">
            <a:alphaModFix/>
          </a:blip>
          <a:stretch>
            <a:fillRect/>
          </a:stretch>
        </p:blipFill>
        <p:spPr>
          <a:xfrm>
            <a:off x="4659562" y="1018000"/>
            <a:ext cx="4321925" cy="3245598"/>
          </a:xfrm>
          <a:prstGeom prst="rect">
            <a:avLst/>
          </a:prstGeom>
          <a:noFill/>
          <a:ln>
            <a:noFill/>
          </a:ln>
        </p:spPr>
      </p:pic>
      <p:sp>
        <p:nvSpPr>
          <p:cNvPr id="436" name="Google Shape;436;p52"/>
          <p:cNvSpPr/>
          <p:nvPr/>
        </p:nvSpPr>
        <p:spPr>
          <a:xfrm rot="-5746355">
            <a:off x="6948964" y="2201675"/>
            <a:ext cx="110360" cy="128151"/>
          </a:xfrm>
          <a:prstGeom prst="rect">
            <a:avLst/>
          </a:prstGeom>
          <a:solidFill>
            <a:srgbClr val="C7372F"/>
          </a:solidFill>
          <a:ln w="9525" cap="flat" cmpd="sng">
            <a:solidFill>
              <a:srgbClr val="C737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3"/>
          <p:cNvSpPr txBox="1">
            <a:spLocks noGrp="1"/>
          </p:cNvSpPr>
          <p:nvPr>
            <p:ph type="body" idx="1"/>
          </p:nvPr>
        </p:nvSpPr>
        <p:spPr>
          <a:xfrm>
            <a:off x="4393588" y="1176925"/>
            <a:ext cx="3758100" cy="3251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a:t>Import CSV from Phase I</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Predicted 2020-2067 (mm/yr)</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92% of rainfall in Monsoon Season</a:t>
            </a:r>
            <a:endParaRPr sz="2000"/>
          </a:p>
        </p:txBody>
      </p:sp>
      <p:sp>
        <p:nvSpPr>
          <p:cNvPr id="442" name="Google Shape;442;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Annual Average Precipitation</a:t>
            </a:r>
            <a:endParaRPr/>
          </a:p>
        </p:txBody>
      </p:sp>
      <p:pic>
        <p:nvPicPr>
          <p:cNvPr id="443" name="Google Shape;443;p53"/>
          <p:cNvPicPr preferRelativeResize="0"/>
          <p:nvPr/>
        </p:nvPicPr>
        <p:blipFill rotWithShape="1">
          <a:blip r:embed="rId3">
            <a:alphaModFix/>
          </a:blip>
          <a:srcRect b="14354"/>
          <a:stretch/>
        </p:blipFill>
        <p:spPr>
          <a:xfrm>
            <a:off x="547675" y="1119288"/>
            <a:ext cx="3758075" cy="3366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Yield Coefficient</a:t>
            </a:r>
            <a:endParaRPr/>
          </a:p>
        </p:txBody>
      </p:sp>
      <p:cxnSp>
        <p:nvCxnSpPr>
          <p:cNvPr id="449" name="Google Shape;449;p54"/>
          <p:cNvCxnSpPr/>
          <p:nvPr/>
        </p:nvCxnSpPr>
        <p:spPr>
          <a:xfrm rot="10800000">
            <a:off x="7625683" y="2961750"/>
            <a:ext cx="1570200" cy="0"/>
          </a:xfrm>
          <a:prstGeom prst="straightConnector1">
            <a:avLst/>
          </a:prstGeom>
          <a:noFill/>
          <a:ln w="9525" cap="flat" cmpd="sng">
            <a:solidFill>
              <a:schemeClr val="dk1"/>
            </a:solidFill>
            <a:prstDash val="solid"/>
            <a:round/>
            <a:headEnd type="none" w="med" len="med"/>
            <a:tailEnd type="none" w="med" len="med"/>
          </a:ln>
        </p:spPr>
      </p:cxnSp>
      <p:cxnSp>
        <p:nvCxnSpPr>
          <p:cNvPr id="450" name="Google Shape;450;p54"/>
          <p:cNvCxnSpPr/>
          <p:nvPr/>
        </p:nvCxnSpPr>
        <p:spPr>
          <a:xfrm rot="10800000">
            <a:off x="-55328" y="2300575"/>
            <a:ext cx="1487100" cy="0"/>
          </a:xfrm>
          <a:prstGeom prst="straightConnector1">
            <a:avLst/>
          </a:prstGeom>
          <a:noFill/>
          <a:ln w="9525" cap="flat" cmpd="sng">
            <a:solidFill>
              <a:schemeClr val="dk1"/>
            </a:solidFill>
            <a:prstDash val="solid"/>
            <a:round/>
            <a:headEnd type="none" w="med" len="med"/>
            <a:tailEnd type="none" w="med" len="med"/>
          </a:ln>
        </p:spPr>
      </p:cxnSp>
      <p:sp>
        <p:nvSpPr>
          <p:cNvPr id="451" name="Google Shape;451;p54"/>
          <p:cNvSpPr/>
          <p:nvPr/>
        </p:nvSpPr>
        <p:spPr>
          <a:xfrm rot="-5400000" flipH="1">
            <a:off x="5781427" y="1898550"/>
            <a:ext cx="1562100" cy="21264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4"/>
          <p:cNvSpPr/>
          <p:nvPr/>
        </p:nvSpPr>
        <p:spPr>
          <a:xfrm rot="5400000">
            <a:off x="2005675" y="611525"/>
            <a:ext cx="2643900" cy="37917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4"/>
          <p:cNvSpPr txBox="1">
            <a:spLocks noGrp="1"/>
          </p:cNvSpPr>
          <p:nvPr>
            <p:ph type="ctrTitle" idx="2"/>
          </p:nvPr>
        </p:nvSpPr>
        <p:spPr>
          <a:xfrm>
            <a:off x="1479175" y="1205500"/>
            <a:ext cx="3696900" cy="26517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lt1"/>
              </a:buClr>
              <a:buSzPts val="1800"/>
              <a:buChar char="➔"/>
            </a:pPr>
            <a:r>
              <a:rPr lang="en" sz="1800">
                <a:solidFill>
                  <a:schemeClr val="lt1"/>
                </a:solidFill>
              </a:rPr>
              <a:t>infiltration rate</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 sz="1800">
                <a:solidFill>
                  <a:schemeClr val="lt1"/>
                </a:solidFill>
              </a:rPr>
              <a:t>evaporation rates </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 sz="1800">
                <a:solidFill>
                  <a:schemeClr val="lt1"/>
                </a:solidFill>
              </a:rPr>
              <a:t>water storage capacities of soil </a:t>
            </a:r>
            <a:endParaRPr sz="1800">
              <a:solidFill>
                <a:schemeClr val="lt1"/>
              </a:solidFill>
            </a:endParaRPr>
          </a:p>
          <a:p>
            <a:pPr marL="457200" lvl="0" indent="-342900" algn="l" rtl="0">
              <a:lnSpc>
                <a:spcPct val="115000"/>
              </a:lnSpc>
              <a:spcBef>
                <a:spcPts val="1000"/>
              </a:spcBef>
              <a:spcAft>
                <a:spcPts val="1000"/>
              </a:spcAft>
              <a:buClr>
                <a:schemeClr val="lt1"/>
              </a:buClr>
              <a:buSzPts val="1800"/>
              <a:buChar char="➔"/>
            </a:pPr>
            <a:r>
              <a:rPr lang="en" sz="1800">
                <a:solidFill>
                  <a:schemeClr val="lt1"/>
                </a:solidFill>
              </a:rPr>
              <a:t>groundcover &amp; vegetation</a:t>
            </a:r>
            <a:endParaRPr sz="1800">
              <a:solidFill>
                <a:schemeClr val="lt1"/>
              </a:solidFill>
            </a:endParaRPr>
          </a:p>
        </p:txBody>
      </p:sp>
      <p:sp>
        <p:nvSpPr>
          <p:cNvPr id="454" name="Google Shape;454;p54"/>
          <p:cNvSpPr txBox="1">
            <a:spLocks noGrp="1"/>
          </p:cNvSpPr>
          <p:nvPr>
            <p:ph type="ctrTitle" idx="3"/>
          </p:nvPr>
        </p:nvSpPr>
        <p:spPr>
          <a:xfrm>
            <a:off x="5426225" y="2180700"/>
            <a:ext cx="2272500" cy="15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rPr>
              <a:t>yc = 0.5</a:t>
            </a:r>
            <a:endParaRPr sz="3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59" name="Google Shape;159;p2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60" name="Google Shape;160;p28"/>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5"/>
          <p:cNvSpPr txBox="1">
            <a:spLocks noGrp="1"/>
          </p:cNvSpPr>
          <p:nvPr>
            <p:ph type="ctrTitle"/>
          </p:nvPr>
        </p:nvSpPr>
        <p:spPr>
          <a:xfrm>
            <a:off x="1135975" y="326900"/>
            <a:ext cx="6886800" cy="9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Output</a:t>
            </a:r>
            <a:endParaRPr sz="3600"/>
          </a:p>
        </p:txBody>
      </p:sp>
      <p:sp>
        <p:nvSpPr>
          <p:cNvPr id="460" name="Google Shape;460;p55"/>
          <p:cNvSpPr/>
          <p:nvPr/>
        </p:nvSpPr>
        <p:spPr>
          <a:xfrm>
            <a:off x="1543350" y="1193050"/>
            <a:ext cx="6057300" cy="3591000"/>
          </a:xfrm>
          <a:prstGeom prst="snip2DiagRect">
            <a:avLst>
              <a:gd name="adj1" fmla="val 0"/>
              <a:gd name="adj2"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55"/>
          <p:cNvPicPr preferRelativeResize="0"/>
          <p:nvPr/>
        </p:nvPicPr>
        <p:blipFill>
          <a:blip r:embed="rId3">
            <a:alphaModFix/>
          </a:blip>
          <a:stretch>
            <a:fillRect/>
          </a:stretch>
        </p:blipFill>
        <p:spPr>
          <a:xfrm>
            <a:off x="1686500" y="1295375"/>
            <a:ext cx="5785750" cy="3386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6"/>
          <p:cNvSpPr txBox="1">
            <a:spLocks noGrp="1"/>
          </p:cNvSpPr>
          <p:nvPr>
            <p:ph type="ctrTitle"/>
          </p:nvPr>
        </p:nvSpPr>
        <p:spPr>
          <a:xfrm>
            <a:off x="833250" y="751175"/>
            <a:ext cx="74775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Improved Accuracy in Hydraulic Modeling</a:t>
            </a:r>
            <a:endParaRPr sz="2800"/>
          </a:p>
        </p:txBody>
      </p:sp>
      <p:sp>
        <p:nvSpPr>
          <p:cNvPr id="467" name="Google Shape;467;p56"/>
          <p:cNvSpPr txBox="1">
            <a:spLocks noGrp="1"/>
          </p:cNvSpPr>
          <p:nvPr>
            <p:ph type="ctrTitle" idx="2"/>
          </p:nvPr>
        </p:nvSpPr>
        <p:spPr>
          <a:xfrm>
            <a:off x="2947000" y="352476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SWAT / QSWAT</a:t>
            </a:r>
            <a:endParaRPr/>
          </a:p>
        </p:txBody>
      </p:sp>
      <p:sp>
        <p:nvSpPr>
          <p:cNvPr id="468" name="Google Shape;468;p56"/>
          <p:cNvSpPr txBox="1">
            <a:spLocks noGrp="1"/>
          </p:cNvSpPr>
          <p:nvPr>
            <p:ph type="ctrTitle" idx="3"/>
          </p:nvPr>
        </p:nvSpPr>
        <p:spPr>
          <a:xfrm>
            <a:off x="273400" y="352476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EWater Toolkit</a:t>
            </a:r>
            <a:endParaRPr/>
          </a:p>
        </p:txBody>
      </p:sp>
      <p:sp>
        <p:nvSpPr>
          <p:cNvPr id="469" name="Google Shape;469;p56"/>
          <p:cNvSpPr txBox="1">
            <a:spLocks noGrp="1"/>
          </p:cNvSpPr>
          <p:nvPr>
            <p:ph type="ctrTitle" idx="5"/>
          </p:nvPr>
        </p:nvSpPr>
        <p:spPr>
          <a:xfrm>
            <a:off x="5881100" y="352476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Bhuvan</a:t>
            </a:r>
            <a:endParaRPr/>
          </a:p>
        </p:txBody>
      </p:sp>
      <p:pic>
        <p:nvPicPr>
          <p:cNvPr id="470" name="Google Shape;470;p56"/>
          <p:cNvPicPr preferRelativeResize="0"/>
          <p:nvPr/>
        </p:nvPicPr>
        <p:blipFill>
          <a:blip r:embed="rId3">
            <a:alphaModFix/>
          </a:blip>
          <a:stretch>
            <a:fillRect/>
          </a:stretch>
        </p:blipFill>
        <p:spPr>
          <a:xfrm>
            <a:off x="3480563" y="1807826"/>
            <a:ext cx="1606487" cy="1606487"/>
          </a:xfrm>
          <a:prstGeom prst="rect">
            <a:avLst/>
          </a:prstGeom>
          <a:noFill/>
          <a:ln>
            <a:noFill/>
          </a:ln>
        </p:spPr>
      </p:pic>
      <p:pic>
        <p:nvPicPr>
          <p:cNvPr id="471" name="Google Shape;471;p56"/>
          <p:cNvPicPr preferRelativeResize="0"/>
          <p:nvPr/>
        </p:nvPicPr>
        <p:blipFill>
          <a:blip r:embed="rId4">
            <a:alphaModFix/>
          </a:blip>
          <a:stretch>
            <a:fillRect/>
          </a:stretch>
        </p:blipFill>
        <p:spPr>
          <a:xfrm>
            <a:off x="533875" y="2563613"/>
            <a:ext cx="2152650" cy="723900"/>
          </a:xfrm>
          <a:prstGeom prst="rect">
            <a:avLst/>
          </a:prstGeom>
          <a:noFill/>
          <a:ln>
            <a:noFill/>
          </a:ln>
        </p:spPr>
      </p:pic>
      <p:pic>
        <p:nvPicPr>
          <p:cNvPr id="472" name="Google Shape;472;p56"/>
          <p:cNvPicPr preferRelativeResize="0"/>
          <p:nvPr/>
        </p:nvPicPr>
        <p:blipFill>
          <a:blip r:embed="rId5">
            <a:alphaModFix/>
          </a:blip>
          <a:stretch>
            <a:fillRect/>
          </a:stretch>
        </p:blipFill>
        <p:spPr>
          <a:xfrm>
            <a:off x="6231950" y="2370981"/>
            <a:ext cx="1971901" cy="11091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Phase III</a:t>
            </a:r>
            <a:endParaRPr/>
          </a:p>
        </p:txBody>
      </p:sp>
      <p:sp>
        <p:nvSpPr>
          <p:cNvPr id="478" name="Google Shape;478;p57"/>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479" name="Google Shape;479;p57"/>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80" name="Google Shape;480;p57"/>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Sizing the Percolation Pond and the Dam</a:t>
            </a:r>
            <a:endParaRPr sz="1400"/>
          </a:p>
          <a:p>
            <a:pPr marL="0" lvl="0" indent="0" algn="r" rtl="0">
              <a:spcBef>
                <a:spcPts val="0"/>
              </a:spcBef>
              <a:spcAft>
                <a:spcPts val="0"/>
              </a:spcAft>
              <a:buNone/>
            </a:pP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8"/>
          <p:cNvSpPr txBox="1">
            <a:spLocks noGrp="1"/>
          </p:cNvSpPr>
          <p:nvPr>
            <p:ph type="ctrTitle"/>
          </p:nvPr>
        </p:nvSpPr>
        <p:spPr>
          <a:xfrm flipH="1">
            <a:off x="3310079" y="26490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Dam Design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9"/>
          <p:cNvSpPr/>
          <p:nvPr/>
        </p:nvSpPr>
        <p:spPr>
          <a:xfrm rot="5400000">
            <a:off x="1337050" y="1241550"/>
            <a:ext cx="2721900" cy="36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4710525" y="897900"/>
            <a:ext cx="2581800" cy="35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59"/>
          <p:cNvPicPr preferRelativeResize="0"/>
          <p:nvPr/>
        </p:nvPicPr>
        <p:blipFill>
          <a:blip r:embed="rId3">
            <a:alphaModFix/>
          </a:blip>
          <a:stretch>
            <a:fillRect/>
          </a:stretch>
        </p:blipFill>
        <p:spPr>
          <a:xfrm>
            <a:off x="4931952" y="743825"/>
            <a:ext cx="2652975" cy="3537300"/>
          </a:xfrm>
          <a:prstGeom prst="rect">
            <a:avLst/>
          </a:prstGeom>
          <a:noFill/>
          <a:ln>
            <a:noFill/>
          </a:ln>
        </p:spPr>
      </p:pic>
      <p:pic>
        <p:nvPicPr>
          <p:cNvPr id="493" name="Google Shape;493;p59"/>
          <p:cNvPicPr preferRelativeResize="0"/>
          <p:nvPr/>
        </p:nvPicPr>
        <p:blipFill>
          <a:blip r:embed="rId4">
            <a:alphaModFix/>
          </a:blip>
          <a:stretch>
            <a:fillRect/>
          </a:stretch>
        </p:blipFill>
        <p:spPr>
          <a:xfrm>
            <a:off x="1162912" y="1923037"/>
            <a:ext cx="3070171" cy="2302427"/>
          </a:xfrm>
          <a:prstGeom prst="rect">
            <a:avLst/>
          </a:prstGeom>
          <a:noFill/>
          <a:ln>
            <a:noFill/>
          </a:ln>
        </p:spPr>
      </p:pic>
      <p:cxnSp>
        <p:nvCxnSpPr>
          <p:cNvPr id="494" name="Google Shape;494;p59"/>
          <p:cNvCxnSpPr>
            <a:stCxn id="495" idx="1"/>
          </p:cNvCxnSpPr>
          <p:nvPr/>
        </p:nvCxnSpPr>
        <p:spPr>
          <a:xfrm rot="10800000">
            <a:off x="2517075" y="3522800"/>
            <a:ext cx="311400" cy="271800"/>
          </a:xfrm>
          <a:prstGeom prst="straightConnector1">
            <a:avLst/>
          </a:prstGeom>
          <a:noFill/>
          <a:ln w="9525" cap="flat" cmpd="sng">
            <a:solidFill>
              <a:schemeClr val="dk2"/>
            </a:solidFill>
            <a:prstDash val="solid"/>
            <a:round/>
            <a:headEnd type="none" w="med" len="med"/>
            <a:tailEnd type="triangle" w="med" len="med"/>
          </a:ln>
        </p:spPr>
      </p:cxnSp>
      <p:cxnSp>
        <p:nvCxnSpPr>
          <p:cNvPr id="496" name="Google Shape;496;p59"/>
          <p:cNvCxnSpPr/>
          <p:nvPr/>
        </p:nvCxnSpPr>
        <p:spPr>
          <a:xfrm flipH="1">
            <a:off x="1834575" y="2217550"/>
            <a:ext cx="238500" cy="291600"/>
          </a:xfrm>
          <a:prstGeom prst="straightConnector1">
            <a:avLst/>
          </a:prstGeom>
          <a:noFill/>
          <a:ln w="9525" cap="flat" cmpd="sng">
            <a:solidFill>
              <a:schemeClr val="dk2"/>
            </a:solidFill>
            <a:prstDash val="solid"/>
            <a:round/>
            <a:headEnd type="none" w="med" len="med"/>
            <a:tailEnd type="triangle" w="med" len="med"/>
          </a:ln>
        </p:spPr>
      </p:cxnSp>
      <p:sp>
        <p:nvSpPr>
          <p:cNvPr id="497" name="Google Shape;497;p59"/>
          <p:cNvSpPr txBox="1"/>
          <p:nvPr/>
        </p:nvSpPr>
        <p:spPr>
          <a:xfrm>
            <a:off x="2132700" y="2032150"/>
            <a:ext cx="8613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Anicut</a:t>
            </a:r>
            <a:endParaRPr>
              <a:latin typeface="Roboto Condensed Light"/>
              <a:ea typeface="Roboto Condensed Light"/>
              <a:cs typeface="Roboto Condensed Light"/>
              <a:sym typeface="Roboto Condensed Light"/>
            </a:endParaRPr>
          </a:p>
        </p:txBody>
      </p:sp>
      <p:sp>
        <p:nvSpPr>
          <p:cNvPr id="495" name="Google Shape;495;p59"/>
          <p:cNvSpPr txBox="1"/>
          <p:nvPr/>
        </p:nvSpPr>
        <p:spPr>
          <a:xfrm>
            <a:off x="2828475" y="3701900"/>
            <a:ext cx="14046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Percolation Pond</a:t>
            </a:r>
            <a:endParaRPr>
              <a:latin typeface="Roboto Condensed Light"/>
              <a:ea typeface="Roboto Condensed Light"/>
              <a:cs typeface="Roboto Condensed Light"/>
              <a:sym typeface="Roboto Condense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0"/>
          <p:cNvSpPr txBox="1">
            <a:spLocks noGrp="1"/>
          </p:cNvSpPr>
          <p:nvPr>
            <p:ph type="ctrTitle"/>
          </p:nvPr>
        </p:nvSpPr>
        <p:spPr>
          <a:xfrm>
            <a:off x="1964851" y="3624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pic>
        <p:nvPicPr>
          <p:cNvPr id="503" name="Google Shape;503;p60"/>
          <p:cNvPicPr preferRelativeResize="0"/>
          <p:nvPr/>
        </p:nvPicPr>
        <p:blipFill>
          <a:blip r:embed="rId3">
            <a:alphaModFix/>
          </a:blip>
          <a:stretch>
            <a:fillRect/>
          </a:stretch>
        </p:blipFill>
        <p:spPr>
          <a:xfrm>
            <a:off x="568225" y="858550"/>
            <a:ext cx="1396621" cy="1956451"/>
          </a:xfrm>
          <a:prstGeom prst="rect">
            <a:avLst/>
          </a:prstGeom>
          <a:noFill/>
          <a:ln w="28575" cap="flat" cmpd="sng">
            <a:solidFill>
              <a:schemeClr val="lt1"/>
            </a:solidFill>
            <a:prstDash val="solid"/>
            <a:round/>
            <a:headEnd type="none" w="sm" len="sm"/>
            <a:tailEnd type="none" w="sm" len="sm"/>
          </a:ln>
        </p:spPr>
      </p:pic>
      <p:pic>
        <p:nvPicPr>
          <p:cNvPr id="504" name="Google Shape;504;p60"/>
          <p:cNvPicPr preferRelativeResize="0"/>
          <p:nvPr/>
        </p:nvPicPr>
        <p:blipFill>
          <a:blip r:embed="rId4">
            <a:alphaModFix/>
          </a:blip>
          <a:stretch>
            <a:fillRect/>
          </a:stretch>
        </p:blipFill>
        <p:spPr>
          <a:xfrm>
            <a:off x="568237" y="3100400"/>
            <a:ext cx="2027850" cy="1535025"/>
          </a:xfrm>
          <a:prstGeom prst="rect">
            <a:avLst/>
          </a:prstGeom>
          <a:noFill/>
          <a:ln w="28575" cap="flat" cmpd="sng">
            <a:solidFill>
              <a:schemeClr val="lt1"/>
            </a:solidFill>
            <a:prstDash val="solid"/>
            <a:round/>
            <a:headEnd type="none" w="sm" len="sm"/>
            <a:tailEnd type="none" w="sm" len="sm"/>
          </a:ln>
        </p:spPr>
      </p:pic>
      <p:sp>
        <p:nvSpPr>
          <p:cNvPr id="505" name="Google Shape;505;p60"/>
          <p:cNvSpPr txBox="1"/>
          <p:nvPr/>
        </p:nvSpPr>
        <p:spPr>
          <a:xfrm>
            <a:off x="2918550" y="1308625"/>
            <a:ext cx="3306900" cy="3066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Preliminary investigation into Small Dam Construction </a:t>
            </a:r>
            <a:br>
              <a:rPr lang="en" sz="1800">
                <a:solidFill>
                  <a:schemeClr val="dk1"/>
                </a:solidFill>
                <a:latin typeface="Roboto Condensed"/>
                <a:ea typeface="Roboto Condensed"/>
                <a:cs typeface="Roboto Condensed"/>
                <a:sym typeface="Roboto Condensed"/>
              </a:rPr>
            </a:br>
            <a:endParaRPr sz="1800">
              <a:solidFill>
                <a:schemeClr val="dk1"/>
              </a:solidFill>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Reference both Indian and U.S design standards</a:t>
            </a:r>
            <a:br>
              <a:rPr lang="en" sz="1800">
                <a:solidFill>
                  <a:schemeClr val="dk1"/>
                </a:solidFill>
                <a:latin typeface="Roboto Condensed"/>
                <a:ea typeface="Roboto Condensed"/>
                <a:cs typeface="Roboto Condensed"/>
                <a:sym typeface="Roboto Condensed"/>
              </a:rPr>
            </a:br>
            <a:endParaRPr sz="1800">
              <a:solidFill>
                <a:schemeClr val="dk1"/>
              </a:solidFill>
              <a:latin typeface="Roboto Condensed"/>
              <a:ea typeface="Roboto Condensed"/>
              <a:cs typeface="Roboto Condensed"/>
              <a:sym typeface="Roboto Condensed"/>
            </a:endParaRPr>
          </a:p>
          <a:p>
            <a:pPr marL="457200" lvl="0" indent="-342900" algn="l" rtl="0">
              <a:lnSpc>
                <a:spcPct val="150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Looking for important dimensional relationships</a:t>
            </a:r>
            <a:endParaRPr sz="1800">
              <a:solidFill>
                <a:schemeClr val="dk1"/>
              </a:solidFill>
              <a:latin typeface="Roboto Condensed"/>
              <a:ea typeface="Roboto Condensed"/>
              <a:cs typeface="Roboto Condensed"/>
              <a:sym typeface="Roboto Condensed"/>
            </a:endParaRPr>
          </a:p>
        </p:txBody>
      </p:sp>
      <p:pic>
        <p:nvPicPr>
          <p:cNvPr id="506" name="Google Shape;506;p60"/>
          <p:cNvPicPr preferRelativeResize="0"/>
          <p:nvPr/>
        </p:nvPicPr>
        <p:blipFill>
          <a:blip r:embed="rId5">
            <a:alphaModFix/>
          </a:blip>
          <a:stretch>
            <a:fillRect/>
          </a:stretch>
        </p:blipFill>
        <p:spPr>
          <a:xfrm>
            <a:off x="6840850" y="858555"/>
            <a:ext cx="2027874" cy="14313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1"/>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a:t>
            </a:r>
            <a:endParaRPr/>
          </a:p>
        </p:txBody>
      </p:sp>
      <p:pic>
        <p:nvPicPr>
          <p:cNvPr id="512" name="Google Shape;512;p61"/>
          <p:cNvPicPr preferRelativeResize="0"/>
          <p:nvPr/>
        </p:nvPicPr>
        <p:blipFill rotWithShape="1">
          <a:blip r:embed="rId3">
            <a:alphaModFix/>
          </a:blip>
          <a:srcRect l="862" t="4752"/>
          <a:stretch/>
        </p:blipFill>
        <p:spPr>
          <a:xfrm>
            <a:off x="3606475" y="3606687"/>
            <a:ext cx="4809500" cy="1362550"/>
          </a:xfrm>
          <a:prstGeom prst="rect">
            <a:avLst/>
          </a:prstGeom>
          <a:noFill/>
          <a:ln w="28575" cap="flat" cmpd="sng">
            <a:solidFill>
              <a:schemeClr val="lt1"/>
            </a:solidFill>
            <a:prstDash val="solid"/>
            <a:round/>
            <a:headEnd type="none" w="sm" len="sm"/>
            <a:tailEnd type="none" w="sm" len="sm"/>
          </a:ln>
        </p:spPr>
      </p:pic>
      <p:sp>
        <p:nvSpPr>
          <p:cNvPr id="513" name="Google Shape;513;p61"/>
          <p:cNvSpPr txBox="1"/>
          <p:nvPr/>
        </p:nvSpPr>
        <p:spPr>
          <a:xfrm>
            <a:off x="270150" y="2355686"/>
            <a:ext cx="2804700" cy="2321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rgbClr val="FFFFFF"/>
                </a:solidFill>
                <a:latin typeface="Roboto Condensed"/>
                <a:ea typeface="Roboto Condensed"/>
                <a:cs typeface="Roboto Condensed"/>
                <a:sym typeface="Roboto Condensed"/>
              </a:rPr>
              <a:t>Google Earth Pro</a:t>
            </a:r>
            <a:r>
              <a:rPr lang="en" sz="1800" b="1" i="1">
                <a:solidFill>
                  <a:srgbClr val="FFFFFF"/>
                </a:solidFill>
                <a:latin typeface="Roboto Condensed"/>
                <a:ea typeface="Roboto Condensed"/>
                <a:cs typeface="Roboto Condensed"/>
                <a:sym typeface="Roboto Condensed"/>
              </a:rPr>
              <a:t> </a:t>
            </a:r>
            <a:r>
              <a:rPr lang="en" sz="1800">
                <a:solidFill>
                  <a:srgbClr val="FFFFFF"/>
                </a:solidFill>
                <a:latin typeface="Roboto Condensed Light"/>
                <a:ea typeface="Roboto Condensed Light"/>
                <a:cs typeface="Roboto Condensed Light"/>
                <a:sym typeface="Roboto Condensed Light"/>
              </a:rPr>
              <a:t>was utilized to collect data on the Elevation Profile of the proposed site of the Anicut Structure. </a:t>
            </a:r>
            <a:endParaRPr sz="1800">
              <a:solidFill>
                <a:srgbClr val="FFFFFF"/>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200">
              <a:solidFill>
                <a:srgbClr val="FFFFFF"/>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b="1">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p:txBody>
      </p:sp>
      <p:pic>
        <p:nvPicPr>
          <p:cNvPr id="514" name="Google Shape;514;p61"/>
          <p:cNvPicPr preferRelativeResize="0"/>
          <p:nvPr/>
        </p:nvPicPr>
        <p:blipFill>
          <a:blip r:embed="rId4">
            <a:alphaModFix/>
          </a:blip>
          <a:stretch>
            <a:fillRect/>
          </a:stretch>
        </p:blipFill>
        <p:spPr>
          <a:xfrm>
            <a:off x="4173938" y="895425"/>
            <a:ext cx="3674575" cy="2522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2"/>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a:t>
            </a:r>
            <a:endParaRPr/>
          </a:p>
        </p:txBody>
      </p:sp>
      <p:pic>
        <p:nvPicPr>
          <p:cNvPr id="520" name="Google Shape;520;p62"/>
          <p:cNvPicPr preferRelativeResize="0"/>
          <p:nvPr/>
        </p:nvPicPr>
        <p:blipFill>
          <a:blip r:embed="rId3">
            <a:alphaModFix/>
          </a:blip>
          <a:stretch>
            <a:fillRect/>
          </a:stretch>
        </p:blipFill>
        <p:spPr>
          <a:xfrm>
            <a:off x="864400" y="1439050"/>
            <a:ext cx="7349676" cy="2893925"/>
          </a:xfrm>
          <a:prstGeom prst="rect">
            <a:avLst/>
          </a:prstGeom>
          <a:noFill/>
          <a:ln>
            <a:noFill/>
          </a:ln>
        </p:spPr>
      </p:pic>
      <p:sp>
        <p:nvSpPr>
          <p:cNvPr id="521" name="Google Shape;521;p62"/>
          <p:cNvSpPr txBox="1"/>
          <p:nvPr/>
        </p:nvSpPr>
        <p:spPr>
          <a:xfrm>
            <a:off x="2122525" y="4332975"/>
            <a:ext cx="4572000" cy="248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Valley Dimension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Assumptions</a:t>
            </a:r>
            <a:endParaRPr/>
          </a:p>
        </p:txBody>
      </p:sp>
      <p:sp>
        <p:nvSpPr>
          <p:cNvPr id="527" name="Google Shape;527;p63"/>
          <p:cNvSpPr txBox="1">
            <a:spLocks noGrp="1"/>
          </p:cNvSpPr>
          <p:nvPr>
            <p:ph type="ctrTitle" idx="2"/>
          </p:nvPr>
        </p:nvSpPr>
        <p:spPr>
          <a:xfrm>
            <a:off x="3047725" y="193585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Anicut</a:t>
            </a:r>
            <a:endParaRPr sz="2400"/>
          </a:p>
        </p:txBody>
      </p:sp>
      <p:sp>
        <p:nvSpPr>
          <p:cNvPr id="528" name="Google Shape;528;p63"/>
          <p:cNvSpPr txBox="1">
            <a:spLocks noGrp="1"/>
          </p:cNvSpPr>
          <p:nvPr>
            <p:ph type="subTitle" idx="1"/>
          </p:nvPr>
        </p:nvSpPr>
        <p:spPr>
          <a:xfrm>
            <a:off x="3047725" y="2453175"/>
            <a:ext cx="3697200" cy="235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Cross Section: Trapezoid</a:t>
            </a:r>
            <a:endParaRPr sz="1800"/>
          </a:p>
          <a:p>
            <a:pPr marL="457200" lvl="0" indent="-342900" algn="l" rtl="0">
              <a:spcBef>
                <a:spcPts val="0"/>
              </a:spcBef>
              <a:spcAft>
                <a:spcPts val="0"/>
              </a:spcAft>
              <a:buSzPts val="1800"/>
              <a:buChar char="❖"/>
            </a:pPr>
            <a:r>
              <a:rPr lang="en" sz="1800"/>
              <a:t>Reinforced Concrete Dam</a:t>
            </a:r>
            <a:endParaRPr sz="1800"/>
          </a:p>
          <a:p>
            <a:pPr marL="457200" lvl="0" indent="-342900" algn="l" rtl="0">
              <a:spcBef>
                <a:spcPts val="0"/>
              </a:spcBef>
              <a:spcAft>
                <a:spcPts val="0"/>
              </a:spcAft>
              <a:buSzPts val="1800"/>
              <a:buChar char="❖"/>
            </a:pPr>
            <a:r>
              <a:rPr lang="en" sz="1800"/>
              <a:t>Use of Normal Weight Concrete </a:t>
            </a:r>
            <a:endParaRPr sz="1800"/>
          </a:p>
        </p:txBody>
      </p:sp>
      <p:cxnSp>
        <p:nvCxnSpPr>
          <p:cNvPr id="529" name="Google Shape;529;p63"/>
          <p:cNvCxnSpPr/>
          <p:nvPr/>
        </p:nvCxnSpPr>
        <p:spPr>
          <a:xfrm>
            <a:off x="2624163" y="1510875"/>
            <a:ext cx="18900" cy="27720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Dam Design</a:t>
            </a:r>
            <a:endParaRPr/>
          </a:p>
        </p:txBody>
      </p:sp>
      <p:cxnSp>
        <p:nvCxnSpPr>
          <p:cNvPr id="535" name="Google Shape;535;p64"/>
          <p:cNvCxnSpPr/>
          <p:nvPr/>
        </p:nvCxnSpPr>
        <p:spPr>
          <a:xfrm flipH="1">
            <a:off x="6792950" y="1559850"/>
            <a:ext cx="27300" cy="2743200"/>
          </a:xfrm>
          <a:prstGeom prst="straightConnector1">
            <a:avLst/>
          </a:prstGeom>
          <a:noFill/>
          <a:ln w="38100" cap="flat" cmpd="sng">
            <a:solidFill>
              <a:schemeClr val="dk2"/>
            </a:solidFill>
            <a:prstDash val="solid"/>
            <a:round/>
            <a:headEnd type="none" w="med" len="med"/>
            <a:tailEnd type="none" w="med" len="med"/>
          </a:ln>
        </p:spPr>
      </p:cxnSp>
      <p:cxnSp>
        <p:nvCxnSpPr>
          <p:cNvPr id="536" name="Google Shape;536;p64"/>
          <p:cNvCxnSpPr/>
          <p:nvPr/>
        </p:nvCxnSpPr>
        <p:spPr>
          <a:xfrm flipH="1">
            <a:off x="6082825" y="1561300"/>
            <a:ext cx="733200" cy="1800"/>
          </a:xfrm>
          <a:prstGeom prst="straightConnector1">
            <a:avLst/>
          </a:prstGeom>
          <a:noFill/>
          <a:ln w="38100" cap="flat" cmpd="sng">
            <a:solidFill>
              <a:schemeClr val="dk2"/>
            </a:solidFill>
            <a:prstDash val="solid"/>
            <a:round/>
            <a:headEnd type="none" w="med" len="med"/>
            <a:tailEnd type="none" w="med" len="med"/>
          </a:ln>
        </p:spPr>
      </p:cxnSp>
      <p:cxnSp>
        <p:nvCxnSpPr>
          <p:cNvPr id="537" name="Google Shape;537;p64"/>
          <p:cNvCxnSpPr/>
          <p:nvPr/>
        </p:nvCxnSpPr>
        <p:spPr>
          <a:xfrm rot="10800000" flipH="1">
            <a:off x="4443300" y="1561400"/>
            <a:ext cx="1639500" cy="2742000"/>
          </a:xfrm>
          <a:prstGeom prst="straightConnector1">
            <a:avLst/>
          </a:prstGeom>
          <a:noFill/>
          <a:ln w="38100" cap="flat" cmpd="sng">
            <a:solidFill>
              <a:schemeClr val="dk2"/>
            </a:solidFill>
            <a:prstDash val="solid"/>
            <a:round/>
            <a:headEnd type="none" w="med" len="med"/>
            <a:tailEnd type="none" w="med" len="med"/>
          </a:ln>
        </p:spPr>
      </p:cxnSp>
      <p:cxnSp>
        <p:nvCxnSpPr>
          <p:cNvPr id="538" name="Google Shape;538;p64"/>
          <p:cNvCxnSpPr/>
          <p:nvPr/>
        </p:nvCxnSpPr>
        <p:spPr>
          <a:xfrm>
            <a:off x="4448000" y="4303050"/>
            <a:ext cx="2379300" cy="11400"/>
          </a:xfrm>
          <a:prstGeom prst="straightConnector1">
            <a:avLst/>
          </a:prstGeom>
          <a:noFill/>
          <a:ln w="38100" cap="flat" cmpd="sng">
            <a:solidFill>
              <a:schemeClr val="dk2"/>
            </a:solidFill>
            <a:prstDash val="solid"/>
            <a:round/>
            <a:headEnd type="none" w="med" len="med"/>
            <a:tailEnd type="none" w="med" len="med"/>
          </a:ln>
        </p:spPr>
      </p:cxnSp>
      <p:cxnSp>
        <p:nvCxnSpPr>
          <p:cNvPr id="539" name="Google Shape;539;p64"/>
          <p:cNvCxnSpPr/>
          <p:nvPr/>
        </p:nvCxnSpPr>
        <p:spPr>
          <a:xfrm rot="10800000">
            <a:off x="4031675" y="3959375"/>
            <a:ext cx="441000" cy="337200"/>
          </a:xfrm>
          <a:prstGeom prst="straightConnector1">
            <a:avLst/>
          </a:prstGeom>
          <a:noFill/>
          <a:ln w="38100" cap="flat" cmpd="sng">
            <a:solidFill>
              <a:schemeClr val="dk2"/>
            </a:solidFill>
            <a:prstDash val="solid"/>
            <a:round/>
            <a:headEnd type="none" w="med" len="med"/>
            <a:tailEnd type="none" w="med" len="med"/>
          </a:ln>
        </p:spPr>
      </p:cxnSp>
      <p:cxnSp>
        <p:nvCxnSpPr>
          <p:cNvPr id="540" name="Google Shape;540;p64"/>
          <p:cNvCxnSpPr/>
          <p:nvPr/>
        </p:nvCxnSpPr>
        <p:spPr>
          <a:xfrm rot="10800000">
            <a:off x="5641800" y="1222650"/>
            <a:ext cx="441000" cy="337200"/>
          </a:xfrm>
          <a:prstGeom prst="straightConnector1">
            <a:avLst/>
          </a:prstGeom>
          <a:noFill/>
          <a:ln w="38100" cap="flat" cmpd="sng">
            <a:solidFill>
              <a:schemeClr val="dk2"/>
            </a:solidFill>
            <a:prstDash val="solid"/>
            <a:round/>
            <a:headEnd type="none" w="med" len="med"/>
            <a:tailEnd type="none" w="med" len="med"/>
          </a:ln>
        </p:spPr>
      </p:cxnSp>
      <p:cxnSp>
        <p:nvCxnSpPr>
          <p:cNvPr id="541" name="Google Shape;541;p64"/>
          <p:cNvCxnSpPr/>
          <p:nvPr/>
        </p:nvCxnSpPr>
        <p:spPr>
          <a:xfrm rot="10800000">
            <a:off x="6351950" y="1225900"/>
            <a:ext cx="441000" cy="337200"/>
          </a:xfrm>
          <a:prstGeom prst="straightConnector1">
            <a:avLst/>
          </a:prstGeom>
          <a:noFill/>
          <a:ln w="38100" cap="flat" cmpd="sng">
            <a:solidFill>
              <a:schemeClr val="dk2"/>
            </a:solidFill>
            <a:prstDash val="solid"/>
            <a:round/>
            <a:headEnd type="none" w="med" len="med"/>
            <a:tailEnd type="none" w="med" len="med"/>
          </a:ln>
        </p:spPr>
      </p:cxnSp>
      <p:cxnSp>
        <p:nvCxnSpPr>
          <p:cNvPr id="542" name="Google Shape;542;p64"/>
          <p:cNvCxnSpPr/>
          <p:nvPr/>
        </p:nvCxnSpPr>
        <p:spPr>
          <a:xfrm flipH="1">
            <a:off x="5641800" y="1225900"/>
            <a:ext cx="733200" cy="1800"/>
          </a:xfrm>
          <a:prstGeom prst="straightConnector1">
            <a:avLst/>
          </a:prstGeom>
          <a:noFill/>
          <a:ln w="38100" cap="flat" cmpd="sng">
            <a:solidFill>
              <a:schemeClr val="dk2"/>
            </a:solidFill>
            <a:prstDash val="solid"/>
            <a:round/>
            <a:headEnd type="none" w="med" len="med"/>
            <a:tailEnd type="none" w="med" len="med"/>
          </a:ln>
        </p:spPr>
      </p:cxnSp>
      <p:cxnSp>
        <p:nvCxnSpPr>
          <p:cNvPr id="543" name="Google Shape;543;p64"/>
          <p:cNvCxnSpPr/>
          <p:nvPr/>
        </p:nvCxnSpPr>
        <p:spPr>
          <a:xfrm rot="10800000" flipH="1">
            <a:off x="4031675" y="1210900"/>
            <a:ext cx="1639500" cy="2742000"/>
          </a:xfrm>
          <a:prstGeom prst="straightConnector1">
            <a:avLst/>
          </a:prstGeom>
          <a:noFill/>
          <a:ln w="38100" cap="flat" cmpd="sng">
            <a:solidFill>
              <a:schemeClr val="dk2"/>
            </a:solidFill>
            <a:prstDash val="solid"/>
            <a:round/>
            <a:headEnd type="none" w="med" len="med"/>
            <a:tailEnd type="none" w="med" len="med"/>
          </a:ln>
        </p:spPr>
      </p:cxnSp>
      <p:cxnSp>
        <p:nvCxnSpPr>
          <p:cNvPr id="544" name="Google Shape;544;p64"/>
          <p:cNvCxnSpPr/>
          <p:nvPr/>
        </p:nvCxnSpPr>
        <p:spPr>
          <a:xfrm rot="10800000">
            <a:off x="6793075" y="2156625"/>
            <a:ext cx="2206200" cy="25800"/>
          </a:xfrm>
          <a:prstGeom prst="straightConnector1">
            <a:avLst/>
          </a:prstGeom>
          <a:noFill/>
          <a:ln w="38100" cap="flat" cmpd="sng">
            <a:solidFill>
              <a:schemeClr val="dk2"/>
            </a:solidFill>
            <a:prstDash val="solid"/>
            <a:round/>
            <a:headEnd type="none" w="med" len="med"/>
            <a:tailEnd type="none" w="med" len="med"/>
          </a:ln>
        </p:spPr>
      </p:cxnSp>
      <p:cxnSp>
        <p:nvCxnSpPr>
          <p:cNvPr id="545" name="Google Shape;545;p64"/>
          <p:cNvCxnSpPr/>
          <p:nvPr/>
        </p:nvCxnSpPr>
        <p:spPr>
          <a:xfrm rot="10800000">
            <a:off x="6793075" y="4303050"/>
            <a:ext cx="2206200" cy="25800"/>
          </a:xfrm>
          <a:prstGeom prst="straightConnector1">
            <a:avLst/>
          </a:prstGeom>
          <a:noFill/>
          <a:ln w="38100" cap="flat" cmpd="sng">
            <a:solidFill>
              <a:schemeClr val="dk2"/>
            </a:solidFill>
            <a:prstDash val="solid"/>
            <a:round/>
            <a:headEnd type="none" w="med" len="med"/>
            <a:tailEnd type="none" w="med" len="med"/>
          </a:ln>
        </p:spPr>
      </p:cxnSp>
      <p:cxnSp>
        <p:nvCxnSpPr>
          <p:cNvPr id="546" name="Google Shape;546;p64"/>
          <p:cNvCxnSpPr/>
          <p:nvPr/>
        </p:nvCxnSpPr>
        <p:spPr>
          <a:xfrm rot="10800000" flipH="1">
            <a:off x="7179150" y="1572825"/>
            <a:ext cx="4200" cy="609600"/>
          </a:xfrm>
          <a:prstGeom prst="straightConnector1">
            <a:avLst/>
          </a:prstGeom>
          <a:noFill/>
          <a:ln w="38100" cap="flat" cmpd="sng">
            <a:solidFill>
              <a:schemeClr val="dk1"/>
            </a:solidFill>
            <a:prstDash val="solid"/>
            <a:round/>
            <a:headEnd type="none" w="med" len="med"/>
            <a:tailEnd type="none" w="med" len="med"/>
          </a:ln>
        </p:spPr>
      </p:cxnSp>
      <p:sp>
        <p:nvSpPr>
          <p:cNvPr id="547" name="Google Shape;547;p64"/>
          <p:cNvSpPr txBox="1"/>
          <p:nvPr/>
        </p:nvSpPr>
        <p:spPr>
          <a:xfrm>
            <a:off x="270400" y="767025"/>
            <a:ext cx="3229500" cy="2542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b="1">
                <a:solidFill>
                  <a:schemeClr val="dk1"/>
                </a:solidFill>
                <a:latin typeface="Roboto Condensed"/>
                <a:ea typeface="Roboto Condensed"/>
                <a:cs typeface="Roboto Condensed"/>
                <a:sym typeface="Roboto Condensed"/>
              </a:rPr>
              <a:t>User Input</a:t>
            </a:r>
            <a:r>
              <a:rPr lang="en" sz="1800">
                <a:solidFill>
                  <a:schemeClr val="dk1"/>
                </a:solidFill>
                <a:latin typeface="Roboto Condensed Light"/>
                <a:ea typeface="Roboto Condensed Light"/>
                <a:cs typeface="Roboto Condensed Light"/>
                <a:sym typeface="Roboto Condensed Light"/>
              </a:rPr>
              <a:t> determines Dam Design</a:t>
            </a:r>
            <a:br>
              <a:rPr lang="en" sz="1800">
                <a:solidFill>
                  <a:schemeClr val="dk1"/>
                </a:solidFill>
                <a:latin typeface="Roboto Condensed Light"/>
                <a:ea typeface="Roboto Condensed Light"/>
                <a:cs typeface="Roboto Condensed Light"/>
                <a:sym typeface="Roboto Condensed Light"/>
              </a:rPr>
            </a:br>
            <a:endParaRPr sz="1800">
              <a:solidFill>
                <a:schemeClr val="dk1"/>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Pond Dimensions + Valley shape establish geometric constraints</a:t>
            </a:r>
            <a:br>
              <a:rPr lang="en" sz="1800">
                <a:solidFill>
                  <a:schemeClr val="dk1"/>
                </a:solidFill>
                <a:latin typeface="Roboto Condensed Light"/>
                <a:ea typeface="Roboto Condensed Light"/>
                <a:cs typeface="Roboto Condensed Light"/>
                <a:sym typeface="Roboto Condensed Light"/>
              </a:rPr>
            </a:br>
            <a:endParaRPr sz="1800">
              <a:solidFill>
                <a:schemeClr val="dk1"/>
              </a:solidFill>
              <a:latin typeface="Roboto Condensed Light"/>
              <a:ea typeface="Roboto Condensed Light"/>
              <a:cs typeface="Roboto Condensed Light"/>
              <a:sym typeface="Roboto Condensed Light"/>
            </a:endParaRPr>
          </a:p>
          <a:p>
            <a:pPr marL="457200" lvl="0" indent="-342900" algn="l" rtl="0">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Emphasis on </a:t>
            </a:r>
            <a:r>
              <a:rPr lang="en" sz="1800" i="1">
                <a:solidFill>
                  <a:schemeClr val="dk1"/>
                </a:solidFill>
                <a:latin typeface="Roboto Condensed Light"/>
                <a:ea typeface="Roboto Condensed Light"/>
                <a:cs typeface="Roboto Condensed Light"/>
                <a:sym typeface="Roboto Condensed Light"/>
              </a:rPr>
              <a:t>Constructable Feasibility</a:t>
            </a:r>
            <a:r>
              <a:rPr lang="en" sz="1800">
                <a:solidFill>
                  <a:schemeClr val="dk1"/>
                </a:solidFill>
                <a:latin typeface="Roboto Condensed Light"/>
                <a:ea typeface="Roboto Condensed Light"/>
                <a:cs typeface="Roboto Condensed Light"/>
                <a:sym typeface="Roboto Condensed Light"/>
              </a:rPr>
              <a:t> and </a:t>
            </a:r>
            <a:r>
              <a:rPr lang="en" sz="1800" i="1">
                <a:solidFill>
                  <a:schemeClr val="dk1"/>
                </a:solidFill>
                <a:latin typeface="Roboto Condensed Light"/>
                <a:ea typeface="Roboto Condensed Light"/>
                <a:cs typeface="Roboto Condensed Light"/>
                <a:sym typeface="Roboto Condensed Light"/>
              </a:rPr>
              <a:t>Simplicity</a:t>
            </a:r>
            <a:r>
              <a:rPr lang="en" sz="1800">
                <a:solidFill>
                  <a:schemeClr val="dk1"/>
                </a:solidFill>
                <a:latin typeface="Roboto Condensed Light"/>
                <a:ea typeface="Roboto Condensed Light"/>
                <a:cs typeface="Roboto Condensed Light"/>
                <a:sym typeface="Roboto Condensed Light"/>
              </a:rPr>
              <a:t> </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	</a:t>
            </a:r>
            <a:endParaRPr sz="1800">
              <a:solidFill>
                <a:schemeClr val="dk1"/>
              </a:solidFill>
              <a:latin typeface="Roboto Condensed Light"/>
              <a:ea typeface="Roboto Condensed Light"/>
              <a:cs typeface="Roboto Condensed Light"/>
              <a:sym typeface="Roboto Condensed Light"/>
            </a:endParaRPr>
          </a:p>
        </p:txBody>
      </p:sp>
      <p:cxnSp>
        <p:nvCxnSpPr>
          <p:cNvPr id="548" name="Google Shape;548;p64"/>
          <p:cNvCxnSpPr/>
          <p:nvPr/>
        </p:nvCxnSpPr>
        <p:spPr>
          <a:xfrm>
            <a:off x="6820275" y="1585800"/>
            <a:ext cx="505800" cy="0"/>
          </a:xfrm>
          <a:prstGeom prst="straightConnector1">
            <a:avLst/>
          </a:prstGeom>
          <a:noFill/>
          <a:ln w="38100" cap="flat" cmpd="sng">
            <a:solidFill>
              <a:schemeClr val="dk1"/>
            </a:solidFill>
            <a:prstDash val="solid"/>
            <a:round/>
            <a:headEnd type="none" w="med" len="med"/>
            <a:tailEnd type="none" w="med" len="med"/>
          </a:ln>
        </p:spPr>
      </p:cxnSp>
      <p:sp>
        <p:nvSpPr>
          <p:cNvPr id="549" name="Google Shape;549;p64"/>
          <p:cNvSpPr txBox="1"/>
          <p:nvPr/>
        </p:nvSpPr>
        <p:spPr>
          <a:xfrm>
            <a:off x="7416900" y="1689550"/>
            <a:ext cx="14883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Freeboard Height</a:t>
            </a:r>
            <a:endParaRPr>
              <a:solidFill>
                <a:schemeClr val="dk1"/>
              </a:solidFill>
              <a:latin typeface="Roboto Condensed Light"/>
              <a:ea typeface="Roboto Condensed Light"/>
              <a:cs typeface="Roboto Condensed Light"/>
              <a:sym typeface="Roboto Condensed Light"/>
            </a:endParaRPr>
          </a:p>
        </p:txBody>
      </p:sp>
      <p:cxnSp>
        <p:nvCxnSpPr>
          <p:cNvPr id="550" name="Google Shape;550;p64"/>
          <p:cNvCxnSpPr/>
          <p:nvPr/>
        </p:nvCxnSpPr>
        <p:spPr>
          <a:xfrm rot="10800000" flipH="1">
            <a:off x="7140450" y="2156625"/>
            <a:ext cx="38700" cy="2152800"/>
          </a:xfrm>
          <a:prstGeom prst="straightConnector1">
            <a:avLst/>
          </a:prstGeom>
          <a:noFill/>
          <a:ln w="38100" cap="flat" cmpd="sng">
            <a:solidFill>
              <a:schemeClr val="dk1"/>
            </a:solidFill>
            <a:prstDash val="solid"/>
            <a:round/>
            <a:headEnd type="none" w="med" len="med"/>
            <a:tailEnd type="none" w="med" len="med"/>
          </a:ln>
        </p:spPr>
      </p:cxnSp>
      <p:sp>
        <p:nvSpPr>
          <p:cNvPr id="551" name="Google Shape;551;p64"/>
          <p:cNvSpPr txBox="1"/>
          <p:nvPr/>
        </p:nvSpPr>
        <p:spPr>
          <a:xfrm>
            <a:off x="7416900" y="2697975"/>
            <a:ext cx="14883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Total Height</a:t>
            </a:r>
            <a:endParaRPr>
              <a:solidFill>
                <a:schemeClr val="dk1"/>
              </a:solidFill>
              <a:latin typeface="Roboto Condensed Light"/>
              <a:ea typeface="Roboto Condensed Light"/>
              <a:cs typeface="Roboto Condensed Light"/>
              <a:sym typeface="Roboto Condensed Light"/>
            </a:endParaRPr>
          </a:p>
        </p:txBody>
      </p:sp>
      <p:cxnSp>
        <p:nvCxnSpPr>
          <p:cNvPr id="552" name="Google Shape;552;p64"/>
          <p:cNvCxnSpPr/>
          <p:nvPr/>
        </p:nvCxnSpPr>
        <p:spPr>
          <a:xfrm rot="10800000" flipH="1">
            <a:off x="4200300" y="4308875"/>
            <a:ext cx="243000" cy="376800"/>
          </a:xfrm>
          <a:prstGeom prst="straightConnector1">
            <a:avLst/>
          </a:prstGeom>
          <a:noFill/>
          <a:ln w="38100" cap="flat" cmpd="sng">
            <a:solidFill>
              <a:schemeClr val="dk1"/>
            </a:solidFill>
            <a:prstDash val="solid"/>
            <a:round/>
            <a:headEnd type="none" w="med" len="med"/>
            <a:tailEnd type="none" w="med" len="med"/>
          </a:ln>
        </p:spPr>
      </p:cxnSp>
      <p:cxnSp>
        <p:nvCxnSpPr>
          <p:cNvPr id="553" name="Google Shape;553;p64"/>
          <p:cNvCxnSpPr/>
          <p:nvPr/>
        </p:nvCxnSpPr>
        <p:spPr>
          <a:xfrm rot="10800000" flipH="1">
            <a:off x="3788675" y="3959375"/>
            <a:ext cx="243000" cy="376800"/>
          </a:xfrm>
          <a:prstGeom prst="straightConnector1">
            <a:avLst/>
          </a:prstGeom>
          <a:noFill/>
          <a:ln w="38100" cap="flat" cmpd="sng">
            <a:solidFill>
              <a:schemeClr val="dk1"/>
            </a:solidFill>
            <a:prstDash val="solid"/>
            <a:round/>
            <a:headEnd type="none" w="med" len="med"/>
            <a:tailEnd type="none" w="med" len="med"/>
          </a:ln>
        </p:spPr>
      </p:cxnSp>
      <p:cxnSp>
        <p:nvCxnSpPr>
          <p:cNvPr id="554" name="Google Shape;554;p64"/>
          <p:cNvCxnSpPr/>
          <p:nvPr/>
        </p:nvCxnSpPr>
        <p:spPr>
          <a:xfrm>
            <a:off x="3850100" y="4231725"/>
            <a:ext cx="405600" cy="323700"/>
          </a:xfrm>
          <a:prstGeom prst="straightConnector1">
            <a:avLst/>
          </a:prstGeom>
          <a:noFill/>
          <a:ln w="38100" cap="flat" cmpd="sng">
            <a:solidFill>
              <a:schemeClr val="dk1"/>
            </a:solidFill>
            <a:prstDash val="solid"/>
            <a:round/>
            <a:headEnd type="none" w="med" len="med"/>
            <a:tailEnd type="none" w="med" len="med"/>
          </a:ln>
        </p:spPr>
      </p:cxnSp>
      <p:sp>
        <p:nvSpPr>
          <p:cNvPr id="555" name="Google Shape;555;p64"/>
          <p:cNvSpPr txBox="1"/>
          <p:nvPr/>
        </p:nvSpPr>
        <p:spPr>
          <a:xfrm rot="2430126">
            <a:off x="3543701" y="4441469"/>
            <a:ext cx="733053" cy="3370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Length</a:t>
            </a:r>
            <a:endParaRPr>
              <a:solidFill>
                <a:schemeClr val="dk1"/>
              </a:solidFill>
              <a:latin typeface="Roboto Condensed Light"/>
              <a:ea typeface="Roboto Condensed Light"/>
              <a:cs typeface="Roboto Condensed Light"/>
              <a:sym typeface="Roboto Condensed Light"/>
            </a:endParaRPr>
          </a:p>
        </p:txBody>
      </p:sp>
      <p:cxnSp>
        <p:nvCxnSpPr>
          <p:cNvPr id="556" name="Google Shape;556;p64"/>
          <p:cNvCxnSpPr/>
          <p:nvPr/>
        </p:nvCxnSpPr>
        <p:spPr>
          <a:xfrm>
            <a:off x="4472675" y="2453175"/>
            <a:ext cx="453900" cy="14700"/>
          </a:xfrm>
          <a:prstGeom prst="straightConnector1">
            <a:avLst/>
          </a:prstGeom>
          <a:noFill/>
          <a:ln w="38100" cap="flat" cmpd="sng">
            <a:solidFill>
              <a:schemeClr val="dk1"/>
            </a:solidFill>
            <a:prstDash val="solid"/>
            <a:round/>
            <a:headEnd type="none" w="med" len="med"/>
            <a:tailEnd type="none" w="med" len="med"/>
          </a:ln>
        </p:spPr>
      </p:cxnSp>
      <p:cxnSp>
        <p:nvCxnSpPr>
          <p:cNvPr id="557" name="Google Shape;557;p64"/>
          <p:cNvCxnSpPr/>
          <p:nvPr/>
        </p:nvCxnSpPr>
        <p:spPr>
          <a:xfrm>
            <a:off x="4485650" y="2454800"/>
            <a:ext cx="12900" cy="713400"/>
          </a:xfrm>
          <a:prstGeom prst="straightConnector1">
            <a:avLst/>
          </a:prstGeom>
          <a:noFill/>
          <a:ln w="38100" cap="flat" cmpd="sng">
            <a:solidFill>
              <a:schemeClr val="dk1"/>
            </a:solidFill>
            <a:prstDash val="solid"/>
            <a:round/>
            <a:headEnd type="none" w="med" len="med"/>
            <a:tailEnd type="none" w="med" len="med"/>
          </a:ln>
        </p:spPr>
      </p:cxnSp>
      <p:sp>
        <p:nvSpPr>
          <p:cNvPr id="558" name="Google Shape;558;p64"/>
          <p:cNvSpPr txBox="1"/>
          <p:nvPr/>
        </p:nvSpPr>
        <p:spPr>
          <a:xfrm>
            <a:off x="3865050" y="1869525"/>
            <a:ext cx="141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Downstream Slope</a:t>
            </a:r>
            <a:endParaRPr>
              <a:solidFill>
                <a:schemeClr val="dk1"/>
              </a:solidFill>
              <a:latin typeface="Roboto Condensed Light"/>
              <a:ea typeface="Roboto Condensed Light"/>
              <a:cs typeface="Roboto Condensed Light"/>
              <a:sym typeface="Roboto Condensed Light"/>
            </a:endParaRPr>
          </a:p>
        </p:txBody>
      </p:sp>
      <p:cxnSp>
        <p:nvCxnSpPr>
          <p:cNvPr id="559" name="Google Shape;559;p64"/>
          <p:cNvCxnSpPr/>
          <p:nvPr/>
        </p:nvCxnSpPr>
        <p:spPr>
          <a:xfrm rot="10800000" flipH="1">
            <a:off x="6351950" y="1036300"/>
            <a:ext cx="7800" cy="191400"/>
          </a:xfrm>
          <a:prstGeom prst="straightConnector1">
            <a:avLst/>
          </a:prstGeom>
          <a:noFill/>
          <a:ln w="38100" cap="flat" cmpd="sng">
            <a:solidFill>
              <a:schemeClr val="dk1"/>
            </a:solidFill>
            <a:prstDash val="solid"/>
            <a:round/>
            <a:headEnd type="none" w="med" len="med"/>
            <a:tailEnd type="none" w="med" len="med"/>
          </a:ln>
        </p:spPr>
      </p:cxnSp>
      <p:cxnSp>
        <p:nvCxnSpPr>
          <p:cNvPr id="560" name="Google Shape;560;p64"/>
          <p:cNvCxnSpPr/>
          <p:nvPr/>
        </p:nvCxnSpPr>
        <p:spPr>
          <a:xfrm rot="10800000" flipH="1">
            <a:off x="5671175" y="1029700"/>
            <a:ext cx="7800" cy="191400"/>
          </a:xfrm>
          <a:prstGeom prst="straightConnector1">
            <a:avLst/>
          </a:prstGeom>
          <a:noFill/>
          <a:ln w="38100" cap="flat" cmpd="sng">
            <a:solidFill>
              <a:schemeClr val="dk1"/>
            </a:solidFill>
            <a:prstDash val="solid"/>
            <a:round/>
            <a:headEnd type="none" w="med" len="med"/>
            <a:tailEnd type="none" w="med" len="med"/>
          </a:ln>
        </p:spPr>
      </p:cxnSp>
      <p:cxnSp>
        <p:nvCxnSpPr>
          <p:cNvPr id="561" name="Google Shape;561;p64"/>
          <p:cNvCxnSpPr/>
          <p:nvPr/>
        </p:nvCxnSpPr>
        <p:spPr>
          <a:xfrm>
            <a:off x="5685125" y="1121600"/>
            <a:ext cx="683100" cy="1800"/>
          </a:xfrm>
          <a:prstGeom prst="straightConnector1">
            <a:avLst/>
          </a:prstGeom>
          <a:noFill/>
          <a:ln w="38100" cap="flat" cmpd="sng">
            <a:solidFill>
              <a:schemeClr val="dk1"/>
            </a:solidFill>
            <a:prstDash val="solid"/>
            <a:round/>
            <a:headEnd type="none" w="med" len="med"/>
            <a:tailEnd type="none" w="med" len="med"/>
          </a:ln>
        </p:spPr>
      </p:cxnSp>
      <p:sp>
        <p:nvSpPr>
          <p:cNvPr id="562" name="Google Shape;562;p64"/>
          <p:cNvSpPr txBox="1"/>
          <p:nvPr/>
        </p:nvSpPr>
        <p:spPr>
          <a:xfrm>
            <a:off x="5705275" y="786200"/>
            <a:ext cx="683100" cy="1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Crest</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1000"/>
                                        <p:tgtEl>
                                          <p:spTgt spid="548"/>
                                        </p:tgtEl>
                                      </p:cBhvr>
                                    </p:animEffect>
                                  </p:childTnLst>
                                </p:cTn>
                              </p:par>
                              <p:par>
                                <p:cTn id="8" presetID="10" presetClass="entr" presetSubtype="0" fill="hold" nodeType="withEffect">
                                  <p:stCondLst>
                                    <p:cond delay="0"/>
                                  </p:stCondLst>
                                  <p:childTnLst>
                                    <p:set>
                                      <p:cBhvr>
                                        <p:cTn id="9" dur="1" fill="hold">
                                          <p:stCondLst>
                                            <p:cond delay="0"/>
                                          </p:stCondLst>
                                        </p:cTn>
                                        <p:tgtEl>
                                          <p:spTgt spid="548"/>
                                        </p:tgtEl>
                                        <p:attrNameLst>
                                          <p:attrName>style.visibility</p:attrName>
                                        </p:attrNameLst>
                                      </p:cBhvr>
                                      <p:to>
                                        <p:strVal val="visible"/>
                                      </p:to>
                                    </p:set>
                                    <p:animEffect transition="in" filter="fade">
                                      <p:cBhvr>
                                        <p:cTn id="10" dur="1000"/>
                                        <p:tgtEl>
                                          <p:spTgt spid="548"/>
                                        </p:tgtEl>
                                      </p:cBhvr>
                                    </p:animEffect>
                                  </p:childTnLst>
                                </p:cTn>
                              </p:par>
                              <p:par>
                                <p:cTn id="11" presetID="10" presetClass="entr" presetSubtype="0" fill="hold" nodeType="withEffect">
                                  <p:stCondLst>
                                    <p:cond delay="0"/>
                                  </p:stCondLst>
                                  <p:childTnLst>
                                    <p:set>
                                      <p:cBhvr>
                                        <p:cTn id="12" dur="1" fill="hold">
                                          <p:stCondLst>
                                            <p:cond delay="0"/>
                                          </p:stCondLst>
                                        </p:cTn>
                                        <p:tgtEl>
                                          <p:spTgt spid="549"/>
                                        </p:tgtEl>
                                        <p:attrNameLst>
                                          <p:attrName>style.visibility</p:attrName>
                                        </p:attrNameLst>
                                      </p:cBhvr>
                                      <p:to>
                                        <p:strVal val="visible"/>
                                      </p:to>
                                    </p:set>
                                    <p:animEffect transition="in" filter="fade">
                                      <p:cBhvr>
                                        <p:cTn id="13" dur="1000"/>
                                        <p:tgtEl>
                                          <p:spTgt spid="549"/>
                                        </p:tgtEl>
                                      </p:cBhvr>
                                    </p:animEffect>
                                  </p:childTnLst>
                                </p:cTn>
                              </p:par>
                              <p:par>
                                <p:cTn id="14" presetID="10" presetClass="entr" presetSubtype="0" fill="hold" nodeType="withEffect">
                                  <p:stCondLst>
                                    <p:cond delay="0"/>
                                  </p:stCondLst>
                                  <p:childTnLst>
                                    <p:set>
                                      <p:cBhvr>
                                        <p:cTn id="15" dur="1" fill="hold">
                                          <p:stCondLst>
                                            <p:cond delay="0"/>
                                          </p:stCondLst>
                                        </p:cTn>
                                        <p:tgtEl>
                                          <p:spTgt spid="546"/>
                                        </p:tgtEl>
                                        <p:attrNameLst>
                                          <p:attrName>style.visibility</p:attrName>
                                        </p:attrNameLst>
                                      </p:cBhvr>
                                      <p:to>
                                        <p:strVal val="visible"/>
                                      </p:to>
                                    </p:set>
                                    <p:animEffect transition="in" filter="fade">
                                      <p:cBhvr>
                                        <p:cTn id="16" dur="1000"/>
                                        <p:tgtEl>
                                          <p:spTgt spid="5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54"/>
                                        </p:tgtEl>
                                        <p:attrNameLst>
                                          <p:attrName>style.visibility</p:attrName>
                                        </p:attrNameLst>
                                      </p:cBhvr>
                                      <p:to>
                                        <p:strVal val="visible"/>
                                      </p:to>
                                    </p:set>
                                    <p:animEffect transition="in" filter="fade">
                                      <p:cBhvr>
                                        <p:cTn id="21" dur="1000"/>
                                        <p:tgtEl>
                                          <p:spTgt spid="554"/>
                                        </p:tgtEl>
                                      </p:cBhvr>
                                    </p:animEffect>
                                  </p:childTnLst>
                                </p:cTn>
                              </p:par>
                              <p:par>
                                <p:cTn id="22" presetID="10" presetClass="entr" presetSubtype="0" fill="hold" nodeType="withEffect">
                                  <p:stCondLst>
                                    <p:cond delay="0"/>
                                  </p:stCondLst>
                                  <p:childTnLst>
                                    <p:set>
                                      <p:cBhvr>
                                        <p:cTn id="23" dur="1" fill="hold">
                                          <p:stCondLst>
                                            <p:cond delay="0"/>
                                          </p:stCondLst>
                                        </p:cTn>
                                        <p:tgtEl>
                                          <p:spTgt spid="552"/>
                                        </p:tgtEl>
                                        <p:attrNameLst>
                                          <p:attrName>style.visibility</p:attrName>
                                        </p:attrNameLst>
                                      </p:cBhvr>
                                      <p:to>
                                        <p:strVal val="visible"/>
                                      </p:to>
                                    </p:set>
                                    <p:animEffect transition="in" filter="fade">
                                      <p:cBhvr>
                                        <p:cTn id="24" dur="1700"/>
                                        <p:tgtEl>
                                          <p:spTgt spid="552"/>
                                        </p:tgtEl>
                                      </p:cBhvr>
                                    </p:animEffect>
                                  </p:childTnLst>
                                </p:cTn>
                              </p:par>
                              <p:par>
                                <p:cTn id="25" presetID="10" presetClass="entr" presetSubtype="0" fill="hold" nodeType="withEffect">
                                  <p:stCondLst>
                                    <p:cond delay="0"/>
                                  </p:stCondLst>
                                  <p:childTnLst>
                                    <p:set>
                                      <p:cBhvr>
                                        <p:cTn id="26" dur="1" fill="hold">
                                          <p:stCondLst>
                                            <p:cond delay="0"/>
                                          </p:stCondLst>
                                        </p:cTn>
                                        <p:tgtEl>
                                          <p:spTgt spid="553"/>
                                        </p:tgtEl>
                                        <p:attrNameLst>
                                          <p:attrName>style.visibility</p:attrName>
                                        </p:attrNameLst>
                                      </p:cBhvr>
                                      <p:to>
                                        <p:strVal val="visible"/>
                                      </p:to>
                                    </p:set>
                                    <p:animEffect transition="in" filter="fade">
                                      <p:cBhvr>
                                        <p:cTn id="27" dur="1400"/>
                                        <p:tgtEl>
                                          <p:spTgt spid="553"/>
                                        </p:tgtEl>
                                      </p:cBhvr>
                                    </p:animEffect>
                                  </p:childTnLst>
                                </p:cTn>
                              </p:par>
                              <p:par>
                                <p:cTn id="28" presetID="10" presetClass="entr" presetSubtype="0" fill="hold" nodeType="withEffect">
                                  <p:stCondLst>
                                    <p:cond delay="0"/>
                                  </p:stCondLst>
                                  <p:childTnLst>
                                    <p:set>
                                      <p:cBhvr>
                                        <p:cTn id="29" dur="1" fill="hold">
                                          <p:stCondLst>
                                            <p:cond delay="0"/>
                                          </p:stCondLst>
                                        </p:cTn>
                                        <p:tgtEl>
                                          <p:spTgt spid="555"/>
                                        </p:tgtEl>
                                        <p:attrNameLst>
                                          <p:attrName>style.visibility</p:attrName>
                                        </p:attrNameLst>
                                      </p:cBhvr>
                                      <p:to>
                                        <p:strVal val="visible"/>
                                      </p:to>
                                    </p:set>
                                    <p:animEffect transition="in" filter="fade">
                                      <p:cBhvr>
                                        <p:cTn id="30" dur="1000"/>
                                        <p:tgtEl>
                                          <p:spTgt spid="5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0"/>
                                        </p:tgtEl>
                                        <p:attrNameLst>
                                          <p:attrName>style.visibility</p:attrName>
                                        </p:attrNameLst>
                                      </p:cBhvr>
                                      <p:to>
                                        <p:strVal val="visible"/>
                                      </p:to>
                                    </p:set>
                                    <p:animEffect transition="in" filter="fade">
                                      <p:cBhvr>
                                        <p:cTn id="35" dur="1000"/>
                                        <p:tgtEl>
                                          <p:spTgt spid="550"/>
                                        </p:tgtEl>
                                      </p:cBhvr>
                                    </p:animEffect>
                                  </p:childTnLst>
                                </p:cTn>
                              </p:par>
                              <p:par>
                                <p:cTn id="36" presetID="10" presetClass="entr" presetSubtype="0" fill="hold" nodeType="withEffect">
                                  <p:stCondLst>
                                    <p:cond delay="0"/>
                                  </p:stCondLst>
                                  <p:childTnLst>
                                    <p:set>
                                      <p:cBhvr>
                                        <p:cTn id="37" dur="1" fill="hold">
                                          <p:stCondLst>
                                            <p:cond delay="0"/>
                                          </p:stCondLst>
                                        </p:cTn>
                                        <p:tgtEl>
                                          <p:spTgt spid="551"/>
                                        </p:tgtEl>
                                        <p:attrNameLst>
                                          <p:attrName>style.visibility</p:attrName>
                                        </p:attrNameLst>
                                      </p:cBhvr>
                                      <p:to>
                                        <p:strVal val="visible"/>
                                      </p:to>
                                    </p:set>
                                    <p:animEffect transition="in" filter="fade">
                                      <p:cBhvr>
                                        <p:cTn id="38" dur="1000"/>
                                        <p:tgtEl>
                                          <p:spTgt spid="55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58"/>
                                        </p:tgtEl>
                                        <p:attrNameLst>
                                          <p:attrName>style.visibility</p:attrName>
                                        </p:attrNameLst>
                                      </p:cBhvr>
                                      <p:to>
                                        <p:strVal val="visible"/>
                                      </p:to>
                                    </p:set>
                                    <p:animEffect transition="in" filter="fade">
                                      <p:cBhvr>
                                        <p:cTn id="43" dur="1000"/>
                                        <p:tgtEl>
                                          <p:spTgt spid="558"/>
                                        </p:tgtEl>
                                      </p:cBhvr>
                                    </p:animEffect>
                                  </p:childTnLst>
                                </p:cTn>
                              </p:par>
                              <p:par>
                                <p:cTn id="44" presetID="10" presetClass="entr" presetSubtype="0" fill="hold" nodeType="withEffect">
                                  <p:stCondLst>
                                    <p:cond delay="0"/>
                                  </p:stCondLst>
                                  <p:childTnLst>
                                    <p:set>
                                      <p:cBhvr>
                                        <p:cTn id="45" dur="1" fill="hold">
                                          <p:stCondLst>
                                            <p:cond delay="0"/>
                                          </p:stCondLst>
                                        </p:cTn>
                                        <p:tgtEl>
                                          <p:spTgt spid="557"/>
                                        </p:tgtEl>
                                        <p:attrNameLst>
                                          <p:attrName>style.visibility</p:attrName>
                                        </p:attrNameLst>
                                      </p:cBhvr>
                                      <p:to>
                                        <p:strVal val="visible"/>
                                      </p:to>
                                    </p:set>
                                    <p:animEffect transition="in" filter="fade">
                                      <p:cBhvr>
                                        <p:cTn id="46" dur="1400"/>
                                        <p:tgtEl>
                                          <p:spTgt spid="557"/>
                                        </p:tgtEl>
                                      </p:cBhvr>
                                    </p:animEffect>
                                  </p:childTnLst>
                                </p:cTn>
                              </p:par>
                              <p:par>
                                <p:cTn id="47" presetID="10" presetClass="entr" presetSubtype="0" fill="hold" nodeType="withEffect">
                                  <p:stCondLst>
                                    <p:cond delay="0"/>
                                  </p:stCondLst>
                                  <p:childTnLst>
                                    <p:set>
                                      <p:cBhvr>
                                        <p:cTn id="48" dur="1" fill="hold">
                                          <p:stCondLst>
                                            <p:cond delay="0"/>
                                          </p:stCondLst>
                                        </p:cTn>
                                        <p:tgtEl>
                                          <p:spTgt spid="556"/>
                                        </p:tgtEl>
                                        <p:attrNameLst>
                                          <p:attrName>style.visibility</p:attrName>
                                        </p:attrNameLst>
                                      </p:cBhvr>
                                      <p:to>
                                        <p:strVal val="visible"/>
                                      </p:to>
                                    </p:set>
                                    <p:animEffect transition="in" filter="fade">
                                      <p:cBhvr>
                                        <p:cTn id="49" dur="1000"/>
                                        <p:tgtEl>
                                          <p:spTgt spid="5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2"/>
                                        </p:tgtEl>
                                        <p:attrNameLst>
                                          <p:attrName>style.visibility</p:attrName>
                                        </p:attrNameLst>
                                      </p:cBhvr>
                                      <p:to>
                                        <p:strVal val="visible"/>
                                      </p:to>
                                    </p:set>
                                    <p:animEffect transition="in" filter="fade">
                                      <p:cBhvr>
                                        <p:cTn id="54" dur="1000"/>
                                        <p:tgtEl>
                                          <p:spTgt spid="562"/>
                                        </p:tgtEl>
                                      </p:cBhvr>
                                    </p:animEffect>
                                  </p:childTnLst>
                                </p:cTn>
                              </p:par>
                              <p:par>
                                <p:cTn id="55" presetID="10" presetClass="entr" presetSubtype="0" fill="hold" nodeType="withEffect">
                                  <p:stCondLst>
                                    <p:cond delay="0"/>
                                  </p:stCondLst>
                                  <p:childTnLst>
                                    <p:set>
                                      <p:cBhvr>
                                        <p:cTn id="56" dur="1" fill="hold">
                                          <p:stCondLst>
                                            <p:cond delay="0"/>
                                          </p:stCondLst>
                                        </p:cTn>
                                        <p:tgtEl>
                                          <p:spTgt spid="561"/>
                                        </p:tgtEl>
                                        <p:attrNameLst>
                                          <p:attrName>style.visibility</p:attrName>
                                        </p:attrNameLst>
                                      </p:cBhvr>
                                      <p:to>
                                        <p:strVal val="visible"/>
                                      </p:to>
                                    </p:set>
                                    <p:animEffect transition="in" filter="fade">
                                      <p:cBhvr>
                                        <p:cTn id="57" dur="1200"/>
                                        <p:tgtEl>
                                          <p:spTgt spid="561"/>
                                        </p:tgtEl>
                                      </p:cBhvr>
                                    </p:animEffect>
                                  </p:childTnLst>
                                </p:cTn>
                              </p:par>
                              <p:par>
                                <p:cTn id="58" presetID="10" presetClass="entr" presetSubtype="0" fill="hold" nodeType="withEffect">
                                  <p:stCondLst>
                                    <p:cond delay="0"/>
                                  </p:stCondLst>
                                  <p:childTnLst>
                                    <p:set>
                                      <p:cBhvr>
                                        <p:cTn id="59" dur="1" fill="hold">
                                          <p:stCondLst>
                                            <p:cond delay="0"/>
                                          </p:stCondLst>
                                        </p:cTn>
                                        <p:tgtEl>
                                          <p:spTgt spid="559"/>
                                        </p:tgtEl>
                                        <p:attrNameLst>
                                          <p:attrName>style.visibility</p:attrName>
                                        </p:attrNameLst>
                                      </p:cBhvr>
                                      <p:to>
                                        <p:strVal val="visible"/>
                                      </p:to>
                                    </p:set>
                                    <p:animEffect transition="in" filter="fade">
                                      <p:cBhvr>
                                        <p:cTn id="60" dur="2100"/>
                                        <p:tgtEl>
                                          <p:spTgt spid="559"/>
                                        </p:tgtEl>
                                      </p:cBhvr>
                                    </p:animEffect>
                                  </p:childTnLst>
                                </p:cTn>
                              </p:par>
                              <p:par>
                                <p:cTn id="61" presetID="10" presetClass="entr" presetSubtype="0" fill="hold" nodeType="withEffect">
                                  <p:stCondLst>
                                    <p:cond delay="0"/>
                                  </p:stCondLst>
                                  <p:childTnLst>
                                    <p:set>
                                      <p:cBhvr>
                                        <p:cTn id="62" dur="1" fill="hold">
                                          <p:stCondLst>
                                            <p:cond delay="0"/>
                                          </p:stCondLst>
                                        </p:cTn>
                                        <p:tgtEl>
                                          <p:spTgt spid="560"/>
                                        </p:tgtEl>
                                        <p:attrNameLst>
                                          <p:attrName>style.visibility</p:attrName>
                                        </p:attrNameLst>
                                      </p:cBhvr>
                                      <p:to>
                                        <p:strVal val="visible"/>
                                      </p:to>
                                    </p:set>
                                    <p:animEffect transition="in" filter="fade">
                                      <p:cBhvr>
                                        <p:cTn id="63" dur="1500"/>
                                        <p:tgtEl>
                                          <p:spTgt spid="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ctrTitle"/>
          </p:nvPr>
        </p:nvSpPr>
        <p:spPr>
          <a:xfrm>
            <a:off x="1964851" y="505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the Team</a:t>
            </a:r>
            <a:endParaRPr/>
          </a:p>
        </p:txBody>
      </p:sp>
      <p:sp>
        <p:nvSpPr>
          <p:cNvPr id="166" name="Google Shape;166;p29"/>
          <p:cNvSpPr txBox="1">
            <a:spLocks noGrp="1"/>
          </p:cNvSpPr>
          <p:nvPr>
            <p:ph type="ctrTitle" idx="2"/>
          </p:nvPr>
        </p:nvSpPr>
        <p:spPr>
          <a:xfrm>
            <a:off x="890675" y="3322937"/>
            <a:ext cx="1975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Sophia Ertel</a:t>
            </a:r>
            <a:endParaRPr/>
          </a:p>
        </p:txBody>
      </p:sp>
      <p:sp>
        <p:nvSpPr>
          <p:cNvPr id="167" name="Google Shape;167;p29"/>
          <p:cNvSpPr txBox="1">
            <a:spLocks noGrp="1"/>
          </p:cNvSpPr>
          <p:nvPr>
            <p:ph type="ctrTitle" idx="3"/>
          </p:nvPr>
        </p:nvSpPr>
        <p:spPr>
          <a:xfrm>
            <a:off x="2680409" y="3322937"/>
            <a:ext cx="1975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Olivia Cantrell</a:t>
            </a:r>
            <a:endParaRPr/>
          </a:p>
        </p:txBody>
      </p:sp>
      <p:sp>
        <p:nvSpPr>
          <p:cNvPr id="168" name="Google Shape;168;p29"/>
          <p:cNvSpPr txBox="1">
            <a:spLocks noGrp="1"/>
          </p:cNvSpPr>
          <p:nvPr>
            <p:ph type="ctrTitle" idx="5"/>
          </p:nvPr>
        </p:nvSpPr>
        <p:spPr>
          <a:xfrm>
            <a:off x="4470143" y="3322937"/>
            <a:ext cx="1975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Tom Arena</a:t>
            </a:r>
            <a:endParaRPr/>
          </a:p>
        </p:txBody>
      </p:sp>
      <p:sp>
        <p:nvSpPr>
          <p:cNvPr id="169" name="Google Shape;169;p29"/>
          <p:cNvSpPr txBox="1">
            <a:spLocks noGrp="1"/>
          </p:cNvSpPr>
          <p:nvPr>
            <p:ph type="ctrTitle" idx="5"/>
          </p:nvPr>
        </p:nvSpPr>
        <p:spPr>
          <a:xfrm>
            <a:off x="6277521" y="3322937"/>
            <a:ext cx="1975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Grace Olenzak</a:t>
            </a:r>
            <a:endParaRPr/>
          </a:p>
        </p:txBody>
      </p:sp>
      <p:pic>
        <p:nvPicPr>
          <p:cNvPr id="170" name="Google Shape;170;p29"/>
          <p:cNvPicPr preferRelativeResize="0"/>
          <p:nvPr/>
        </p:nvPicPr>
        <p:blipFill rotWithShape="1">
          <a:blip r:embed="rId3">
            <a:alphaModFix/>
          </a:blip>
          <a:srcRect l="15492" t="14022" r="22089"/>
          <a:stretch/>
        </p:blipFill>
        <p:spPr>
          <a:xfrm>
            <a:off x="1058925" y="2046325"/>
            <a:ext cx="1639200" cy="1505100"/>
          </a:xfrm>
          <a:prstGeom prst="snip2DiagRect">
            <a:avLst>
              <a:gd name="adj1" fmla="val 0"/>
              <a:gd name="adj2" fmla="val 16667"/>
            </a:avLst>
          </a:prstGeom>
          <a:noFill/>
          <a:ln>
            <a:noFill/>
          </a:ln>
        </p:spPr>
      </p:pic>
      <p:cxnSp>
        <p:nvCxnSpPr>
          <p:cNvPr id="171" name="Google Shape;171;p29"/>
          <p:cNvCxnSpPr/>
          <p:nvPr/>
        </p:nvCxnSpPr>
        <p:spPr>
          <a:xfrm>
            <a:off x="-1033025" y="773250"/>
            <a:ext cx="4321800" cy="0"/>
          </a:xfrm>
          <a:prstGeom prst="straightConnector1">
            <a:avLst/>
          </a:prstGeom>
          <a:noFill/>
          <a:ln w="9525" cap="flat" cmpd="sng">
            <a:solidFill>
              <a:srgbClr val="FFFFFF"/>
            </a:solidFill>
            <a:prstDash val="solid"/>
            <a:round/>
            <a:headEnd type="none" w="med" len="med"/>
            <a:tailEnd type="none" w="med" len="med"/>
          </a:ln>
        </p:spPr>
      </p:cxnSp>
      <p:cxnSp>
        <p:nvCxnSpPr>
          <p:cNvPr id="172" name="Google Shape;172;p29"/>
          <p:cNvCxnSpPr/>
          <p:nvPr/>
        </p:nvCxnSpPr>
        <p:spPr>
          <a:xfrm rot="10800000" flipH="1">
            <a:off x="6370275" y="4210500"/>
            <a:ext cx="2773800" cy="7500"/>
          </a:xfrm>
          <a:prstGeom prst="straightConnector1">
            <a:avLst/>
          </a:prstGeom>
          <a:noFill/>
          <a:ln w="9525" cap="flat" cmpd="sng">
            <a:solidFill>
              <a:srgbClr val="FFFFFF"/>
            </a:solidFill>
            <a:prstDash val="solid"/>
            <a:round/>
            <a:headEnd type="none" w="med" len="med"/>
            <a:tailEnd type="none" w="med" len="med"/>
          </a:ln>
        </p:spPr>
      </p:cxnSp>
      <p:pic>
        <p:nvPicPr>
          <p:cNvPr id="173" name="Google Shape;173;p29"/>
          <p:cNvPicPr preferRelativeResize="0"/>
          <p:nvPr/>
        </p:nvPicPr>
        <p:blipFill rotWithShape="1">
          <a:blip r:embed="rId4">
            <a:alphaModFix/>
          </a:blip>
          <a:srcRect t="20410" r="8491" b="14046"/>
          <a:stretch/>
        </p:blipFill>
        <p:spPr>
          <a:xfrm>
            <a:off x="6446037" y="2024575"/>
            <a:ext cx="1621500" cy="1548600"/>
          </a:xfrm>
          <a:prstGeom prst="snip2DiagRect">
            <a:avLst>
              <a:gd name="adj1" fmla="val 0"/>
              <a:gd name="adj2" fmla="val 16667"/>
            </a:avLst>
          </a:prstGeom>
          <a:noFill/>
          <a:ln>
            <a:noFill/>
          </a:ln>
        </p:spPr>
      </p:pic>
      <p:pic>
        <p:nvPicPr>
          <p:cNvPr id="174" name="Google Shape;174;p29"/>
          <p:cNvPicPr preferRelativeResize="0"/>
          <p:nvPr/>
        </p:nvPicPr>
        <p:blipFill rotWithShape="1">
          <a:blip r:embed="rId5">
            <a:alphaModFix/>
          </a:blip>
          <a:srcRect l="8491" t="5644" b="28803"/>
          <a:stretch/>
        </p:blipFill>
        <p:spPr>
          <a:xfrm>
            <a:off x="4656200" y="2024575"/>
            <a:ext cx="1621500" cy="1548600"/>
          </a:xfrm>
          <a:prstGeom prst="snip2DiagRect">
            <a:avLst>
              <a:gd name="adj1" fmla="val 0"/>
              <a:gd name="adj2" fmla="val 16667"/>
            </a:avLst>
          </a:prstGeom>
          <a:noFill/>
          <a:ln>
            <a:noFill/>
          </a:ln>
        </p:spPr>
      </p:pic>
      <p:pic>
        <p:nvPicPr>
          <p:cNvPr id="175" name="Google Shape;175;p29"/>
          <p:cNvPicPr preferRelativeResize="0"/>
          <p:nvPr/>
        </p:nvPicPr>
        <p:blipFill rotWithShape="1">
          <a:blip r:embed="rId6">
            <a:alphaModFix/>
          </a:blip>
          <a:srcRect t="9752" b="29029"/>
          <a:stretch/>
        </p:blipFill>
        <p:spPr>
          <a:xfrm>
            <a:off x="2865525" y="2046325"/>
            <a:ext cx="1639200" cy="1505100"/>
          </a:xfrm>
          <a:prstGeom prst="snip2DiagRect">
            <a:avLst>
              <a:gd name="adj1" fmla="val 0"/>
              <a:gd name="adj2" fmla="val 16667"/>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5"/>
          <p:cNvSpPr txBox="1">
            <a:spLocks noGrp="1"/>
          </p:cNvSpPr>
          <p:nvPr>
            <p:ph type="ctrTitle"/>
          </p:nvPr>
        </p:nvSpPr>
        <p:spPr>
          <a:xfrm>
            <a:off x="1964850" y="588150"/>
            <a:ext cx="5490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Outputs: Anicut Dam </a:t>
            </a:r>
            <a:endParaRPr/>
          </a:p>
          <a:p>
            <a:pPr marL="0" lvl="0" indent="0" algn="ctr" rtl="0">
              <a:spcBef>
                <a:spcPts val="0"/>
              </a:spcBef>
              <a:spcAft>
                <a:spcPts val="0"/>
              </a:spcAft>
              <a:buNone/>
            </a:pPr>
            <a:endParaRPr sz="1800"/>
          </a:p>
          <a:p>
            <a:pPr marL="0" lvl="0" indent="0" algn="ctr" rtl="0">
              <a:spcBef>
                <a:spcPts val="0"/>
              </a:spcBef>
              <a:spcAft>
                <a:spcPts val="0"/>
              </a:spcAft>
              <a:buNone/>
            </a:pPr>
            <a:r>
              <a:rPr lang="en" sz="1800"/>
              <a:t>(example)</a:t>
            </a:r>
            <a:endParaRPr sz="1800"/>
          </a:p>
        </p:txBody>
      </p:sp>
      <p:cxnSp>
        <p:nvCxnSpPr>
          <p:cNvPr id="568" name="Google Shape;568;p65"/>
          <p:cNvCxnSpPr/>
          <p:nvPr/>
        </p:nvCxnSpPr>
        <p:spPr>
          <a:xfrm rot="10800000" flipH="1">
            <a:off x="2487300" y="1124025"/>
            <a:ext cx="4424700" cy="20100"/>
          </a:xfrm>
          <a:prstGeom prst="straightConnector1">
            <a:avLst/>
          </a:prstGeom>
          <a:noFill/>
          <a:ln w="28575" cap="flat" cmpd="sng">
            <a:solidFill>
              <a:srgbClr val="FFFFFF"/>
            </a:solidFill>
            <a:prstDash val="solid"/>
            <a:round/>
            <a:headEnd type="none" w="med" len="med"/>
            <a:tailEnd type="none" w="med" len="med"/>
          </a:ln>
        </p:spPr>
      </p:cxnSp>
      <p:pic>
        <p:nvPicPr>
          <p:cNvPr id="569" name="Google Shape;569;p65"/>
          <p:cNvPicPr preferRelativeResize="0"/>
          <p:nvPr/>
        </p:nvPicPr>
        <p:blipFill>
          <a:blip r:embed="rId3">
            <a:alphaModFix/>
          </a:blip>
          <a:stretch>
            <a:fillRect/>
          </a:stretch>
        </p:blipFill>
        <p:spPr>
          <a:xfrm>
            <a:off x="152400" y="1686750"/>
            <a:ext cx="8839199" cy="24732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6"/>
          <p:cNvSpPr txBox="1">
            <a:spLocks noGrp="1"/>
          </p:cNvSpPr>
          <p:nvPr>
            <p:ph type="body" idx="1"/>
          </p:nvPr>
        </p:nvSpPr>
        <p:spPr>
          <a:xfrm>
            <a:off x="2951700" y="1358100"/>
            <a:ext cx="3240600" cy="34443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Char char="❖"/>
            </a:pPr>
            <a:r>
              <a:rPr lang="en" sz="1800"/>
              <a:t>Future Site Visit </a:t>
            </a:r>
            <a:endParaRPr sz="1800"/>
          </a:p>
          <a:p>
            <a:pPr marL="914400" lvl="1" indent="-342900" algn="l" rtl="0">
              <a:lnSpc>
                <a:spcPct val="100000"/>
              </a:lnSpc>
              <a:spcBef>
                <a:spcPts val="0"/>
              </a:spcBef>
              <a:spcAft>
                <a:spcPts val="0"/>
              </a:spcAft>
              <a:buSzPts val="1800"/>
              <a:buChar char="➢"/>
            </a:pPr>
            <a:r>
              <a:rPr lang="en" sz="1800"/>
              <a:t>Soil Research</a:t>
            </a:r>
            <a:endParaRPr sz="1800"/>
          </a:p>
          <a:p>
            <a:pPr marL="914400" lvl="1" indent="-342900" algn="l" rtl="0">
              <a:lnSpc>
                <a:spcPct val="100000"/>
              </a:lnSpc>
              <a:spcBef>
                <a:spcPts val="0"/>
              </a:spcBef>
              <a:spcAft>
                <a:spcPts val="0"/>
              </a:spcAft>
              <a:buSzPts val="1800"/>
              <a:buChar char="➢"/>
            </a:pPr>
            <a:r>
              <a:rPr lang="en" sz="1800"/>
              <a:t>Foundation Design</a:t>
            </a:r>
            <a:endParaRPr sz="1800"/>
          </a:p>
          <a:p>
            <a:pPr marL="914400" lvl="1" indent="-342900" algn="l" rtl="0">
              <a:lnSpc>
                <a:spcPct val="100000"/>
              </a:lnSpc>
              <a:spcBef>
                <a:spcPts val="0"/>
              </a:spcBef>
              <a:spcAft>
                <a:spcPts val="0"/>
              </a:spcAft>
              <a:buSzPts val="1800"/>
              <a:buChar char="➢"/>
            </a:pPr>
            <a:r>
              <a:rPr lang="en" sz="1800"/>
              <a:t>More accurate Elevation Profile </a:t>
            </a:r>
            <a:endParaRPr sz="1800"/>
          </a:p>
          <a:p>
            <a:pPr marL="457200" lvl="0" indent="-342900" algn="l" rtl="0">
              <a:lnSpc>
                <a:spcPct val="100000"/>
              </a:lnSpc>
              <a:spcBef>
                <a:spcPts val="0"/>
              </a:spcBef>
              <a:spcAft>
                <a:spcPts val="0"/>
              </a:spcAft>
              <a:buSzPts val="1800"/>
              <a:buChar char="❖"/>
            </a:pPr>
            <a:r>
              <a:rPr lang="en" sz="1800"/>
              <a:t>Incorporate Reinforcement Design into Concrete Structure </a:t>
            </a:r>
            <a:endParaRPr sz="1800"/>
          </a:p>
          <a:p>
            <a:pPr marL="914400" lvl="0" indent="0" algn="l" rtl="0">
              <a:lnSpc>
                <a:spcPct val="100000"/>
              </a:lnSpc>
              <a:spcBef>
                <a:spcPts val="0"/>
              </a:spcBef>
              <a:spcAft>
                <a:spcPts val="0"/>
              </a:spcAft>
              <a:buNone/>
            </a:pPr>
            <a:endParaRPr sz="1800"/>
          </a:p>
        </p:txBody>
      </p:sp>
      <p:sp>
        <p:nvSpPr>
          <p:cNvPr id="575" name="Google Shape;575;p66"/>
          <p:cNvSpPr txBox="1">
            <a:spLocks noGrp="1"/>
          </p:cNvSpPr>
          <p:nvPr>
            <p:ph type="ctrTitle"/>
          </p:nvPr>
        </p:nvSpPr>
        <p:spPr>
          <a:xfrm>
            <a:off x="1964851" y="4119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Development</a:t>
            </a:r>
            <a:endParaRPr/>
          </a:p>
          <a:p>
            <a:pPr marL="0" lvl="0" indent="0" algn="ctr" rtl="0">
              <a:spcBef>
                <a:spcPts val="0"/>
              </a:spcBef>
              <a:spcAft>
                <a:spcPts val="0"/>
              </a:spcAft>
              <a:buNone/>
            </a:pPr>
            <a:r>
              <a:rPr lang="en" sz="1800"/>
              <a:t>Anicut</a:t>
            </a:r>
            <a:endParaRPr sz="1800"/>
          </a:p>
        </p:txBody>
      </p:sp>
      <p:cxnSp>
        <p:nvCxnSpPr>
          <p:cNvPr id="576" name="Google Shape;576;p66"/>
          <p:cNvCxnSpPr/>
          <p:nvPr/>
        </p:nvCxnSpPr>
        <p:spPr>
          <a:xfrm>
            <a:off x="2624163" y="1694250"/>
            <a:ext cx="18900" cy="27720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7"/>
          <p:cNvSpPr txBox="1">
            <a:spLocks noGrp="1"/>
          </p:cNvSpPr>
          <p:nvPr>
            <p:ph type="ctrTitle"/>
          </p:nvPr>
        </p:nvSpPr>
        <p:spPr>
          <a:xfrm flipH="1">
            <a:off x="2747899" y="2689225"/>
            <a:ext cx="5831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Percolation Pond Design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8"/>
          <p:cNvSpPr/>
          <p:nvPr/>
        </p:nvSpPr>
        <p:spPr>
          <a:xfrm>
            <a:off x="3614825" y="1913625"/>
            <a:ext cx="5214300" cy="2420700"/>
          </a:xfrm>
          <a:prstGeom prst="rect">
            <a:avLst/>
          </a:pr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8"/>
          <p:cNvSpPr txBox="1">
            <a:spLocks noGrp="1"/>
          </p:cNvSpPr>
          <p:nvPr>
            <p:ph type="subTitle" idx="1"/>
          </p:nvPr>
        </p:nvSpPr>
        <p:spPr>
          <a:xfrm>
            <a:off x="366900" y="2650763"/>
            <a:ext cx="3095100" cy="8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FFFF"/>
                </a:solidFill>
              </a:rPr>
              <a:t>USDA provided guidelines and methods commonly used in the design and construction of ponds.</a:t>
            </a:r>
            <a:endParaRPr sz="1400">
              <a:solidFill>
                <a:srgbClr val="FFFFFF"/>
              </a:solidFill>
            </a:endParaRPr>
          </a:p>
        </p:txBody>
      </p:sp>
      <p:sp>
        <p:nvSpPr>
          <p:cNvPr id="588" name="Google Shape;588;p68"/>
          <p:cNvSpPr txBox="1">
            <a:spLocks noGrp="1"/>
          </p:cNvSpPr>
          <p:nvPr>
            <p:ph type="ctrTitle" idx="2"/>
          </p:nvPr>
        </p:nvSpPr>
        <p:spPr>
          <a:xfrm>
            <a:off x="1811615" y="2725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589" name="Google Shape;589;p68"/>
          <p:cNvSpPr txBox="1"/>
          <p:nvPr/>
        </p:nvSpPr>
        <p:spPr>
          <a:xfrm>
            <a:off x="4171775" y="4020500"/>
            <a:ext cx="4262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FFFFFF"/>
                </a:solidFill>
                <a:latin typeface="Roboto Condensed Light"/>
                <a:ea typeface="Roboto Condensed Light"/>
                <a:cs typeface="Roboto Condensed Light"/>
                <a:sym typeface="Roboto Condensed Light"/>
              </a:rPr>
              <a:t>United States Department of Agriculture Guide for Planning Ponds.</a:t>
            </a:r>
            <a:endParaRPr sz="1200" i="1">
              <a:solidFill>
                <a:srgbClr val="FFFFFF"/>
              </a:solidFill>
              <a:latin typeface="Roboto Condensed Light"/>
              <a:ea typeface="Roboto Condensed Light"/>
              <a:cs typeface="Roboto Condensed Light"/>
              <a:sym typeface="Roboto Condensed Light"/>
            </a:endParaRPr>
          </a:p>
        </p:txBody>
      </p:sp>
      <p:pic>
        <p:nvPicPr>
          <p:cNvPr id="590" name="Google Shape;590;p68"/>
          <p:cNvPicPr preferRelativeResize="0"/>
          <p:nvPr/>
        </p:nvPicPr>
        <p:blipFill>
          <a:blip r:embed="rId3">
            <a:alphaModFix/>
          </a:blip>
          <a:stretch>
            <a:fillRect/>
          </a:stretch>
        </p:blipFill>
        <p:spPr>
          <a:xfrm>
            <a:off x="3923975" y="2088925"/>
            <a:ext cx="4671525" cy="1931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Assumptions</a:t>
            </a:r>
            <a:endParaRPr/>
          </a:p>
        </p:txBody>
      </p:sp>
      <p:sp>
        <p:nvSpPr>
          <p:cNvPr id="596" name="Google Shape;596;p69"/>
          <p:cNvSpPr txBox="1">
            <a:spLocks noGrp="1"/>
          </p:cNvSpPr>
          <p:nvPr>
            <p:ph type="ctrTitle" idx="2"/>
          </p:nvPr>
        </p:nvSpPr>
        <p:spPr>
          <a:xfrm>
            <a:off x="3047725" y="16020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Pond</a:t>
            </a:r>
            <a:endParaRPr sz="2400"/>
          </a:p>
        </p:txBody>
      </p:sp>
      <p:sp>
        <p:nvSpPr>
          <p:cNvPr id="597" name="Google Shape;597;p69"/>
          <p:cNvSpPr txBox="1">
            <a:spLocks noGrp="1"/>
          </p:cNvSpPr>
          <p:nvPr>
            <p:ph type="subTitle" idx="1"/>
          </p:nvPr>
        </p:nvSpPr>
        <p:spPr>
          <a:xfrm>
            <a:off x="3047725" y="2029500"/>
            <a:ext cx="3062400" cy="235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Shape: Trapezoidal Prism</a:t>
            </a:r>
            <a:endParaRPr sz="1800"/>
          </a:p>
          <a:p>
            <a:pPr marL="457200" lvl="0" indent="-342900" algn="l" rtl="0">
              <a:spcBef>
                <a:spcPts val="0"/>
              </a:spcBef>
              <a:spcAft>
                <a:spcPts val="0"/>
              </a:spcAft>
              <a:buSzPts val="1800"/>
              <a:buChar char="❖"/>
            </a:pPr>
            <a:r>
              <a:rPr lang="en" sz="1800"/>
              <a:t>GWT is below depth of excavation</a:t>
            </a:r>
            <a:endParaRPr sz="1800"/>
          </a:p>
          <a:p>
            <a:pPr marL="457200" lvl="0" indent="-342900" algn="l" rtl="0">
              <a:spcBef>
                <a:spcPts val="0"/>
              </a:spcBef>
              <a:spcAft>
                <a:spcPts val="0"/>
              </a:spcAft>
              <a:buSzPts val="1800"/>
              <a:buChar char="❖"/>
            </a:pPr>
            <a:r>
              <a:rPr lang="en" sz="1800"/>
              <a:t>No water lost to evapotranspiration in pond</a:t>
            </a:r>
            <a:endParaRPr sz="1800"/>
          </a:p>
          <a:p>
            <a:pPr marL="457200" lvl="0" indent="-342900" algn="l" rtl="0">
              <a:spcBef>
                <a:spcPts val="0"/>
              </a:spcBef>
              <a:spcAft>
                <a:spcPts val="0"/>
              </a:spcAft>
              <a:buSzPts val="1800"/>
              <a:buChar char="❖"/>
            </a:pPr>
            <a:r>
              <a:rPr lang="en" sz="1800"/>
              <a:t>No water added due to precipitation on pond</a:t>
            </a:r>
            <a:endParaRPr sz="1800"/>
          </a:p>
        </p:txBody>
      </p:sp>
      <p:cxnSp>
        <p:nvCxnSpPr>
          <p:cNvPr id="598" name="Google Shape;598;p69"/>
          <p:cNvCxnSpPr/>
          <p:nvPr/>
        </p:nvCxnSpPr>
        <p:spPr>
          <a:xfrm>
            <a:off x="2624163" y="1510875"/>
            <a:ext cx="18900" cy="27720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0"/>
          <p:cNvSpPr/>
          <p:nvPr/>
        </p:nvSpPr>
        <p:spPr>
          <a:xfrm>
            <a:off x="4993700" y="1843625"/>
            <a:ext cx="3321000" cy="26934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0"/>
          <p:cNvSpPr/>
          <p:nvPr/>
        </p:nvSpPr>
        <p:spPr>
          <a:xfrm>
            <a:off x="1129425" y="1843625"/>
            <a:ext cx="3321000" cy="26934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EQUATIONS REFERENCED</a:t>
            </a:r>
            <a:endParaRPr/>
          </a:p>
        </p:txBody>
      </p:sp>
      <p:sp>
        <p:nvSpPr>
          <p:cNvPr id="606" name="Google Shape;606;p70"/>
          <p:cNvSpPr txBox="1">
            <a:spLocks noGrp="1"/>
          </p:cNvSpPr>
          <p:nvPr>
            <p:ph type="ctrTitle" idx="2"/>
          </p:nvPr>
        </p:nvSpPr>
        <p:spPr>
          <a:xfrm>
            <a:off x="1860975" y="2557325"/>
            <a:ext cx="18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(⅙) (A + 4B + C) x D </a:t>
            </a:r>
            <a:endParaRPr/>
          </a:p>
        </p:txBody>
      </p:sp>
      <p:sp>
        <p:nvSpPr>
          <p:cNvPr id="607" name="Google Shape;607;p70"/>
          <p:cNvSpPr txBox="1">
            <a:spLocks noGrp="1"/>
          </p:cNvSpPr>
          <p:nvPr>
            <p:ph type="subTitle" idx="1"/>
          </p:nvPr>
        </p:nvSpPr>
        <p:spPr>
          <a:xfrm>
            <a:off x="1301625" y="2070138"/>
            <a:ext cx="3148800" cy="56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Condensed"/>
                <a:ea typeface="Roboto Condensed"/>
                <a:cs typeface="Roboto Condensed"/>
                <a:sym typeface="Roboto Condensed"/>
              </a:rPr>
              <a:t>Prismoidal Formula:</a:t>
            </a:r>
            <a:endParaRPr sz="1800" b="1">
              <a:latin typeface="Roboto Condensed"/>
              <a:ea typeface="Roboto Condensed"/>
              <a:cs typeface="Roboto Condensed"/>
              <a:sym typeface="Roboto Condensed"/>
            </a:endParaRPr>
          </a:p>
        </p:txBody>
      </p:sp>
      <p:sp>
        <p:nvSpPr>
          <p:cNvPr id="608" name="Google Shape;608;p70"/>
          <p:cNvSpPr txBox="1">
            <a:spLocks noGrp="1"/>
          </p:cNvSpPr>
          <p:nvPr>
            <p:ph type="subTitle" idx="4"/>
          </p:nvPr>
        </p:nvSpPr>
        <p:spPr>
          <a:xfrm>
            <a:off x="5256949" y="2070150"/>
            <a:ext cx="2509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Condensed"/>
                <a:ea typeface="Roboto Condensed"/>
                <a:cs typeface="Roboto Condensed"/>
                <a:sym typeface="Roboto Condensed"/>
              </a:rPr>
              <a:t>Tangent of a Triangle:</a:t>
            </a:r>
            <a:endParaRPr sz="1800" b="1">
              <a:latin typeface="Roboto Condensed"/>
              <a:ea typeface="Roboto Condensed"/>
              <a:cs typeface="Roboto Condensed"/>
              <a:sym typeface="Roboto Condensed"/>
            </a:endParaRPr>
          </a:p>
          <a:p>
            <a:pPr marL="0" lvl="0" indent="0" algn="ctr" rtl="0">
              <a:spcBef>
                <a:spcPts val="0"/>
              </a:spcBef>
              <a:spcAft>
                <a:spcPts val="0"/>
              </a:spcAft>
              <a:buNone/>
            </a:pPr>
            <a:endParaRPr sz="1800" b="1">
              <a:latin typeface="Roboto Condensed"/>
              <a:ea typeface="Roboto Condensed"/>
              <a:cs typeface="Roboto Condensed"/>
              <a:sym typeface="Roboto Condensed"/>
            </a:endParaRPr>
          </a:p>
          <a:p>
            <a:pPr marL="0" lvl="0" indent="0" algn="ctr" rtl="0">
              <a:spcBef>
                <a:spcPts val="0"/>
              </a:spcBef>
              <a:spcAft>
                <a:spcPts val="0"/>
              </a:spcAft>
              <a:buNone/>
            </a:pPr>
            <a:r>
              <a:rPr lang="en" sz="1400" b="1">
                <a:latin typeface="Roboto Condensed"/>
                <a:ea typeface="Roboto Condensed"/>
                <a:cs typeface="Roboto Condensed"/>
                <a:sym typeface="Roboto Condensed"/>
              </a:rPr>
              <a:t>tan(theta) = opp./adj.</a:t>
            </a:r>
            <a:endParaRPr sz="1400" b="1">
              <a:latin typeface="Roboto Condensed"/>
              <a:ea typeface="Roboto Condensed"/>
              <a:cs typeface="Roboto Condensed"/>
              <a:sym typeface="Roboto Condensed"/>
            </a:endParaRPr>
          </a:p>
        </p:txBody>
      </p:sp>
      <p:pic>
        <p:nvPicPr>
          <p:cNvPr id="609" name="Google Shape;609;p70"/>
          <p:cNvPicPr preferRelativeResize="0"/>
          <p:nvPr/>
        </p:nvPicPr>
        <p:blipFill>
          <a:blip r:embed="rId3">
            <a:alphaModFix/>
          </a:blip>
          <a:stretch>
            <a:fillRect/>
          </a:stretch>
        </p:blipFill>
        <p:spPr>
          <a:xfrm>
            <a:off x="5660574" y="3095500"/>
            <a:ext cx="1987247" cy="1286425"/>
          </a:xfrm>
          <a:prstGeom prst="rect">
            <a:avLst/>
          </a:prstGeom>
          <a:noFill/>
          <a:ln>
            <a:noFill/>
          </a:ln>
        </p:spPr>
      </p:pic>
      <p:pic>
        <p:nvPicPr>
          <p:cNvPr id="610" name="Google Shape;610;p70"/>
          <p:cNvPicPr preferRelativeResize="0"/>
          <p:nvPr/>
        </p:nvPicPr>
        <p:blipFill>
          <a:blip r:embed="rId4">
            <a:alphaModFix/>
          </a:blip>
          <a:stretch>
            <a:fillRect/>
          </a:stretch>
        </p:blipFill>
        <p:spPr>
          <a:xfrm>
            <a:off x="1423813" y="3073350"/>
            <a:ext cx="2732225" cy="1330725"/>
          </a:xfrm>
          <a:prstGeom prst="rect">
            <a:avLst/>
          </a:prstGeom>
          <a:noFill/>
          <a:ln>
            <a:noFill/>
          </a:ln>
        </p:spPr>
      </p:pic>
      <p:sp>
        <p:nvSpPr>
          <p:cNvPr id="611" name="Google Shape;611;p70"/>
          <p:cNvSpPr txBox="1"/>
          <p:nvPr/>
        </p:nvSpPr>
        <p:spPr>
          <a:xfrm>
            <a:off x="2187275" y="3190250"/>
            <a:ext cx="2937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latin typeface="Oswald"/>
                <a:ea typeface="Oswald"/>
                <a:cs typeface="Oswald"/>
                <a:sym typeface="Oswald"/>
              </a:rPr>
              <a:t>A</a:t>
            </a:r>
            <a:endParaRPr>
              <a:highlight>
                <a:srgbClr val="FFFFFF"/>
              </a:highlight>
              <a:latin typeface="Oswald"/>
              <a:ea typeface="Oswald"/>
              <a:cs typeface="Oswald"/>
              <a:sym typeface="Oswald"/>
            </a:endParaRPr>
          </a:p>
        </p:txBody>
      </p:sp>
      <p:sp>
        <p:nvSpPr>
          <p:cNvPr id="612" name="Google Shape;612;p70"/>
          <p:cNvSpPr txBox="1"/>
          <p:nvPr/>
        </p:nvSpPr>
        <p:spPr>
          <a:xfrm>
            <a:off x="2729175" y="3474275"/>
            <a:ext cx="2937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4C09E"/>
                </a:highlight>
                <a:latin typeface="Oswald"/>
                <a:ea typeface="Oswald"/>
                <a:cs typeface="Oswald"/>
                <a:sym typeface="Oswald"/>
              </a:rPr>
              <a:t>B</a:t>
            </a:r>
            <a:endParaRPr>
              <a:highlight>
                <a:srgbClr val="D4C09E"/>
              </a:highlight>
              <a:latin typeface="Oswald"/>
              <a:ea typeface="Oswald"/>
              <a:cs typeface="Oswald"/>
              <a:sym typeface="Oswald"/>
            </a:endParaRPr>
          </a:p>
        </p:txBody>
      </p:sp>
      <p:sp>
        <p:nvSpPr>
          <p:cNvPr id="613" name="Google Shape;613;p70"/>
          <p:cNvSpPr txBox="1"/>
          <p:nvPr/>
        </p:nvSpPr>
        <p:spPr>
          <a:xfrm>
            <a:off x="2936775" y="3829175"/>
            <a:ext cx="2937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783F04"/>
                </a:highlight>
                <a:latin typeface="Oswald"/>
                <a:ea typeface="Oswald"/>
                <a:cs typeface="Oswald"/>
                <a:sym typeface="Oswald"/>
              </a:rPr>
              <a:t>C</a:t>
            </a:r>
            <a:endParaRPr>
              <a:highlight>
                <a:srgbClr val="783F04"/>
              </a:highlight>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p:nvPr/>
        </p:nvSpPr>
        <p:spPr>
          <a:xfrm>
            <a:off x="5555625" y="3400575"/>
            <a:ext cx="1608300" cy="526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1"/>
          <p:cNvSpPr/>
          <p:nvPr/>
        </p:nvSpPr>
        <p:spPr>
          <a:xfrm>
            <a:off x="4247326" y="2484450"/>
            <a:ext cx="2916600" cy="6606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1"/>
          <p:cNvSpPr/>
          <p:nvPr/>
        </p:nvSpPr>
        <p:spPr>
          <a:xfrm>
            <a:off x="6081225" y="4259100"/>
            <a:ext cx="1150500" cy="621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1"/>
          <p:cNvSpPr txBox="1">
            <a:spLocks noGrp="1"/>
          </p:cNvSpPr>
          <p:nvPr>
            <p:ph type="ctrTitle"/>
          </p:nvPr>
        </p:nvSpPr>
        <p:spPr>
          <a:xfrm>
            <a:off x="1845725" y="490275"/>
            <a:ext cx="57732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Inputs: Percolation Pond (example)</a:t>
            </a:r>
            <a:endParaRPr/>
          </a:p>
        </p:txBody>
      </p:sp>
      <p:sp>
        <p:nvSpPr>
          <p:cNvPr id="622" name="Google Shape;622;p71"/>
          <p:cNvSpPr txBox="1">
            <a:spLocks noGrp="1"/>
          </p:cNvSpPr>
          <p:nvPr>
            <p:ph type="title" idx="3"/>
          </p:nvPr>
        </p:nvSpPr>
        <p:spPr>
          <a:xfrm>
            <a:off x="4586875" y="2474650"/>
            <a:ext cx="1800600" cy="62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t>32.6 m^3 </a:t>
            </a:r>
            <a:r>
              <a:rPr lang="en" sz="3600"/>
              <a:t> </a:t>
            </a:r>
            <a:endParaRPr sz="3600"/>
          </a:p>
        </p:txBody>
      </p:sp>
      <p:sp>
        <p:nvSpPr>
          <p:cNvPr id="623" name="Google Shape;623;p71"/>
          <p:cNvSpPr txBox="1">
            <a:spLocks noGrp="1"/>
          </p:cNvSpPr>
          <p:nvPr>
            <p:ph type="title" idx="5"/>
          </p:nvPr>
        </p:nvSpPr>
        <p:spPr>
          <a:xfrm>
            <a:off x="5812000" y="3324825"/>
            <a:ext cx="8985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t>5 m</a:t>
            </a:r>
            <a:endParaRPr sz="3000"/>
          </a:p>
        </p:txBody>
      </p:sp>
      <p:sp>
        <p:nvSpPr>
          <p:cNvPr id="624" name="Google Shape;624;p71"/>
          <p:cNvSpPr txBox="1">
            <a:spLocks noGrp="1"/>
          </p:cNvSpPr>
          <p:nvPr>
            <p:ph type="title" idx="2"/>
          </p:nvPr>
        </p:nvSpPr>
        <p:spPr>
          <a:xfrm>
            <a:off x="6149025" y="4292700"/>
            <a:ext cx="1014900" cy="62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a:t>1 m</a:t>
            </a:r>
            <a:endParaRPr sz="3600"/>
          </a:p>
        </p:txBody>
      </p:sp>
      <p:grpSp>
        <p:nvGrpSpPr>
          <p:cNvPr id="625" name="Google Shape;625;p71"/>
          <p:cNvGrpSpPr/>
          <p:nvPr/>
        </p:nvGrpSpPr>
        <p:grpSpPr>
          <a:xfrm>
            <a:off x="3432372" y="4342568"/>
            <a:ext cx="2456719" cy="548113"/>
            <a:chOff x="4458420" y="5169625"/>
            <a:chExt cx="178850" cy="56275"/>
          </a:xfrm>
        </p:grpSpPr>
        <p:sp>
          <p:nvSpPr>
            <p:cNvPr id="626" name="Google Shape;626;p7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1"/>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1"/>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71"/>
          <p:cNvGrpSpPr/>
          <p:nvPr/>
        </p:nvGrpSpPr>
        <p:grpSpPr>
          <a:xfrm>
            <a:off x="718808" y="1625278"/>
            <a:ext cx="2561830" cy="526329"/>
            <a:chOff x="4458420" y="5169625"/>
            <a:chExt cx="178850" cy="56275"/>
          </a:xfrm>
        </p:grpSpPr>
        <p:sp>
          <p:nvSpPr>
            <p:cNvPr id="631" name="Google Shape;631;p7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1"/>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1"/>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71"/>
          <p:cNvGrpSpPr/>
          <p:nvPr/>
        </p:nvGrpSpPr>
        <p:grpSpPr>
          <a:xfrm>
            <a:off x="2711130" y="3459289"/>
            <a:ext cx="2561830" cy="506869"/>
            <a:chOff x="4458420" y="5169625"/>
            <a:chExt cx="178850" cy="56275"/>
          </a:xfrm>
        </p:grpSpPr>
        <p:sp>
          <p:nvSpPr>
            <p:cNvPr id="636" name="Google Shape;636;p7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1"/>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1"/>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1"/>
          <p:cNvSpPr txBox="1"/>
          <p:nvPr/>
        </p:nvSpPr>
        <p:spPr>
          <a:xfrm>
            <a:off x="3432375" y="4193025"/>
            <a:ext cx="973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Condensed"/>
                <a:ea typeface="Roboto Condensed"/>
                <a:cs typeface="Roboto Condensed"/>
                <a:sym typeface="Roboto Condensed"/>
              </a:rPr>
              <a:t>Depth</a:t>
            </a:r>
            <a:endParaRPr sz="1800" b="1">
              <a:solidFill>
                <a:srgbClr val="FFFFFF"/>
              </a:solidFill>
              <a:latin typeface="Roboto Condensed"/>
              <a:ea typeface="Roboto Condensed"/>
              <a:cs typeface="Roboto Condensed"/>
              <a:sym typeface="Roboto Condensed"/>
            </a:endParaRPr>
          </a:p>
        </p:txBody>
      </p:sp>
      <p:sp>
        <p:nvSpPr>
          <p:cNvPr id="641" name="Google Shape;641;p71"/>
          <p:cNvSpPr txBox="1"/>
          <p:nvPr/>
        </p:nvSpPr>
        <p:spPr>
          <a:xfrm>
            <a:off x="1379375" y="2206013"/>
            <a:ext cx="1678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Condensed"/>
                <a:ea typeface="Roboto Condensed"/>
                <a:cs typeface="Roboto Condensed"/>
                <a:sym typeface="Roboto Condensed"/>
              </a:rPr>
              <a:t>Yield Capacity</a:t>
            </a:r>
            <a:endParaRPr sz="1800" b="1">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r>
              <a:rPr lang="en" sz="1800" b="1">
                <a:solidFill>
                  <a:srgbClr val="FFFFFF"/>
                </a:solidFill>
                <a:latin typeface="Roboto Condensed"/>
                <a:ea typeface="Roboto Condensed"/>
                <a:cs typeface="Roboto Condensed"/>
                <a:sym typeface="Roboto Condensed"/>
              </a:rPr>
              <a:t>(Phase II)</a:t>
            </a:r>
            <a:endParaRPr sz="1800" b="1">
              <a:solidFill>
                <a:srgbClr val="FFFFFF"/>
              </a:solidFill>
              <a:latin typeface="Roboto Condensed"/>
              <a:ea typeface="Roboto Condensed"/>
              <a:cs typeface="Roboto Condensed"/>
              <a:sym typeface="Roboto Condensed"/>
            </a:endParaRPr>
          </a:p>
        </p:txBody>
      </p:sp>
      <p:sp>
        <p:nvSpPr>
          <p:cNvPr id="642" name="Google Shape;642;p71"/>
          <p:cNvSpPr txBox="1"/>
          <p:nvPr/>
        </p:nvSpPr>
        <p:spPr>
          <a:xfrm>
            <a:off x="2588550" y="3279113"/>
            <a:ext cx="128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Condensed"/>
                <a:ea typeface="Roboto Condensed"/>
                <a:cs typeface="Roboto Condensed"/>
                <a:sym typeface="Roboto Condensed"/>
              </a:rPr>
              <a:t>Top Width</a:t>
            </a:r>
            <a:endParaRPr sz="1800" b="1">
              <a:solidFill>
                <a:srgbClr val="FFFFFF"/>
              </a:solidFill>
              <a:latin typeface="Roboto Condensed"/>
              <a:ea typeface="Roboto Condensed"/>
              <a:cs typeface="Roboto Condensed"/>
              <a:sym typeface="Roboto Condensed"/>
            </a:endParaRPr>
          </a:p>
        </p:txBody>
      </p:sp>
      <p:cxnSp>
        <p:nvCxnSpPr>
          <p:cNvPr id="643" name="Google Shape;643;p71"/>
          <p:cNvCxnSpPr/>
          <p:nvPr/>
        </p:nvCxnSpPr>
        <p:spPr>
          <a:xfrm rot="10800000" flipH="1">
            <a:off x="2487300" y="1124025"/>
            <a:ext cx="4424700" cy="20100"/>
          </a:xfrm>
          <a:prstGeom prst="straightConnector1">
            <a:avLst/>
          </a:prstGeom>
          <a:noFill/>
          <a:ln w="28575" cap="flat" cmpd="sng">
            <a:solidFill>
              <a:srgbClr val="FFFFFF"/>
            </a:solidFill>
            <a:prstDash val="solid"/>
            <a:round/>
            <a:headEnd type="none" w="med" len="med"/>
            <a:tailEnd type="none" w="med" len="med"/>
          </a:ln>
        </p:spPr>
      </p:cxnSp>
      <p:grpSp>
        <p:nvGrpSpPr>
          <p:cNvPr id="644" name="Google Shape;644;p71"/>
          <p:cNvGrpSpPr/>
          <p:nvPr/>
        </p:nvGrpSpPr>
        <p:grpSpPr>
          <a:xfrm>
            <a:off x="1421803" y="2568355"/>
            <a:ext cx="2638556" cy="548113"/>
            <a:chOff x="4458420" y="5169625"/>
            <a:chExt cx="178850" cy="56275"/>
          </a:xfrm>
        </p:grpSpPr>
        <p:sp>
          <p:nvSpPr>
            <p:cNvPr id="645" name="Google Shape;645;p7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1"/>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1"/>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71"/>
          <p:cNvSpPr txBox="1"/>
          <p:nvPr/>
        </p:nvSpPr>
        <p:spPr>
          <a:xfrm>
            <a:off x="718800" y="1490888"/>
            <a:ext cx="973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Condensed"/>
                <a:ea typeface="Roboto Condensed"/>
                <a:cs typeface="Roboto Condensed"/>
                <a:sym typeface="Roboto Condensed"/>
              </a:rPr>
              <a:t>Slopes</a:t>
            </a:r>
            <a:endParaRPr sz="1800" b="1">
              <a:solidFill>
                <a:srgbClr val="FFFFFF"/>
              </a:solidFill>
              <a:latin typeface="Roboto Condensed"/>
              <a:ea typeface="Roboto Condensed"/>
              <a:cs typeface="Roboto Condensed"/>
              <a:sym typeface="Roboto Condensed"/>
            </a:endParaRPr>
          </a:p>
        </p:txBody>
      </p:sp>
      <p:sp>
        <p:nvSpPr>
          <p:cNvPr id="650" name="Google Shape;650;p71"/>
          <p:cNvSpPr/>
          <p:nvPr/>
        </p:nvSpPr>
        <p:spPr>
          <a:xfrm>
            <a:off x="3550475" y="1488950"/>
            <a:ext cx="2261400" cy="720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1"/>
          <p:cNvSpPr txBox="1">
            <a:spLocks noGrp="1"/>
          </p:cNvSpPr>
          <p:nvPr>
            <p:ph type="title" idx="5"/>
          </p:nvPr>
        </p:nvSpPr>
        <p:spPr>
          <a:xfrm>
            <a:off x="3057875" y="1443988"/>
            <a:ext cx="25620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Ramp (1.5:1)</a:t>
            </a:r>
            <a:endParaRPr sz="2400"/>
          </a:p>
        </p:txBody>
      </p:sp>
      <p:sp>
        <p:nvSpPr>
          <p:cNvPr id="652" name="Google Shape;652;p71"/>
          <p:cNvSpPr/>
          <p:nvPr/>
        </p:nvSpPr>
        <p:spPr>
          <a:xfrm>
            <a:off x="5988250" y="1490963"/>
            <a:ext cx="2363700" cy="720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1"/>
          <p:cNvSpPr txBox="1">
            <a:spLocks noGrp="1"/>
          </p:cNvSpPr>
          <p:nvPr>
            <p:ph type="title" idx="5"/>
          </p:nvPr>
        </p:nvSpPr>
        <p:spPr>
          <a:xfrm>
            <a:off x="5889100" y="1490963"/>
            <a:ext cx="2562000" cy="7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Others (0:1)</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72"/>
          <p:cNvPicPr preferRelativeResize="0"/>
          <p:nvPr/>
        </p:nvPicPr>
        <p:blipFill>
          <a:blip r:embed="rId3">
            <a:alphaModFix/>
          </a:blip>
          <a:stretch>
            <a:fillRect/>
          </a:stretch>
        </p:blipFill>
        <p:spPr>
          <a:xfrm>
            <a:off x="234513" y="1680100"/>
            <a:ext cx="8674976" cy="2371441"/>
          </a:xfrm>
          <a:prstGeom prst="rect">
            <a:avLst/>
          </a:prstGeom>
          <a:noFill/>
          <a:ln>
            <a:noFill/>
          </a:ln>
        </p:spPr>
      </p:pic>
      <p:sp>
        <p:nvSpPr>
          <p:cNvPr id="659" name="Google Shape;659;p72"/>
          <p:cNvSpPr txBox="1">
            <a:spLocks noGrp="1"/>
          </p:cNvSpPr>
          <p:nvPr>
            <p:ph type="ctrTitle"/>
          </p:nvPr>
        </p:nvSpPr>
        <p:spPr>
          <a:xfrm>
            <a:off x="1964850" y="588150"/>
            <a:ext cx="5490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Outputs: Percolation Pond (example)</a:t>
            </a:r>
            <a:endParaRPr/>
          </a:p>
        </p:txBody>
      </p:sp>
      <p:cxnSp>
        <p:nvCxnSpPr>
          <p:cNvPr id="660" name="Google Shape;660;p72"/>
          <p:cNvCxnSpPr/>
          <p:nvPr/>
        </p:nvCxnSpPr>
        <p:spPr>
          <a:xfrm rot="10800000" flipH="1">
            <a:off x="2487300" y="1124025"/>
            <a:ext cx="4424700" cy="201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3"/>
          <p:cNvSpPr txBox="1">
            <a:spLocks noGrp="1"/>
          </p:cNvSpPr>
          <p:nvPr>
            <p:ph type="body" idx="1"/>
          </p:nvPr>
        </p:nvSpPr>
        <p:spPr>
          <a:xfrm>
            <a:off x="2951700" y="1358100"/>
            <a:ext cx="3240600" cy="34443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Char char="❖"/>
            </a:pPr>
            <a:r>
              <a:rPr lang="en" sz="1800"/>
              <a:t>Pond Slopes</a:t>
            </a:r>
            <a:endParaRPr sz="1800"/>
          </a:p>
          <a:p>
            <a:pPr marL="914400" lvl="1" indent="-342900" algn="l" rtl="0">
              <a:lnSpc>
                <a:spcPct val="100000"/>
              </a:lnSpc>
              <a:spcBef>
                <a:spcPts val="0"/>
              </a:spcBef>
              <a:spcAft>
                <a:spcPts val="0"/>
              </a:spcAft>
              <a:buSzPts val="1800"/>
              <a:buChar char="➢"/>
            </a:pPr>
            <a:r>
              <a:rPr lang="en" sz="1800"/>
              <a:t>Geotechnical Analysis</a:t>
            </a:r>
            <a:endParaRPr sz="1800"/>
          </a:p>
          <a:p>
            <a:pPr marL="914400" lvl="1" indent="-342900" algn="l" rtl="0">
              <a:lnSpc>
                <a:spcPct val="100000"/>
              </a:lnSpc>
              <a:spcBef>
                <a:spcPts val="0"/>
              </a:spcBef>
              <a:spcAft>
                <a:spcPts val="0"/>
              </a:spcAft>
              <a:buSzPts val="1800"/>
              <a:buChar char="➢"/>
            </a:pPr>
            <a:r>
              <a:rPr lang="en" sz="1800"/>
              <a:t>Excavation Material</a:t>
            </a:r>
            <a:endParaRPr sz="1800"/>
          </a:p>
          <a:p>
            <a:pPr marL="457200" lvl="0" indent="-342900" algn="l" rtl="0">
              <a:lnSpc>
                <a:spcPct val="100000"/>
              </a:lnSpc>
              <a:spcBef>
                <a:spcPts val="0"/>
              </a:spcBef>
              <a:spcAft>
                <a:spcPts val="0"/>
              </a:spcAft>
              <a:buSzPts val="1800"/>
              <a:buChar char="❖"/>
            </a:pPr>
            <a:r>
              <a:rPr lang="en" sz="1800"/>
              <a:t>Contour Trenching to capture more water</a:t>
            </a:r>
            <a:endParaRPr sz="1800"/>
          </a:p>
          <a:p>
            <a:pPr marL="914400" lvl="0" indent="0" algn="l" rtl="0">
              <a:lnSpc>
                <a:spcPct val="100000"/>
              </a:lnSpc>
              <a:spcBef>
                <a:spcPts val="0"/>
              </a:spcBef>
              <a:spcAft>
                <a:spcPts val="0"/>
              </a:spcAft>
              <a:buNone/>
            </a:pPr>
            <a:endParaRPr sz="1800"/>
          </a:p>
        </p:txBody>
      </p:sp>
      <p:sp>
        <p:nvSpPr>
          <p:cNvPr id="666" name="Google Shape;666;p73"/>
          <p:cNvSpPr txBox="1">
            <a:spLocks noGrp="1"/>
          </p:cNvSpPr>
          <p:nvPr>
            <p:ph type="ctrTitle"/>
          </p:nvPr>
        </p:nvSpPr>
        <p:spPr>
          <a:xfrm>
            <a:off x="1964851" y="4119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Development</a:t>
            </a:r>
            <a:endParaRPr/>
          </a:p>
          <a:p>
            <a:pPr marL="0" lvl="0" indent="0" algn="ctr" rtl="0">
              <a:spcBef>
                <a:spcPts val="0"/>
              </a:spcBef>
              <a:spcAft>
                <a:spcPts val="0"/>
              </a:spcAft>
              <a:buNone/>
            </a:pPr>
            <a:r>
              <a:rPr lang="en" sz="1800"/>
              <a:t>Percolation Pond</a:t>
            </a:r>
            <a:endParaRPr sz="1800"/>
          </a:p>
        </p:txBody>
      </p:sp>
      <p:cxnSp>
        <p:nvCxnSpPr>
          <p:cNvPr id="667" name="Google Shape;667;p73"/>
          <p:cNvCxnSpPr/>
          <p:nvPr/>
        </p:nvCxnSpPr>
        <p:spPr>
          <a:xfrm>
            <a:off x="2624163" y="1694250"/>
            <a:ext cx="18900" cy="27720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4"/>
          <p:cNvSpPr txBox="1">
            <a:spLocks noGrp="1"/>
          </p:cNvSpPr>
          <p:nvPr>
            <p:ph type="ctrTitle"/>
          </p:nvPr>
        </p:nvSpPr>
        <p:spPr>
          <a:xfrm flipH="1">
            <a:off x="152400" y="651500"/>
            <a:ext cx="66498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Further Applications</a:t>
            </a:r>
            <a:endParaRPr sz="4000"/>
          </a:p>
          <a:p>
            <a:pPr marL="0" lvl="0" indent="0" algn="l" rtl="0">
              <a:spcBef>
                <a:spcPts val="0"/>
              </a:spcBef>
              <a:spcAft>
                <a:spcPts val="0"/>
              </a:spcAft>
              <a:buNone/>
            </a:pPr>
            <a:r>
              <a:rPr lang="en" sz="4000"/>
              <a:t>&amp;</a:t>
            </a:r>
            <a:endParaRPr sz="4000"/>
          </a:p>
          <a:p>
            <a:pPr marL="0" lvl="0" indent="0" algn="l" rtl="0">
              <a:spcBef>
                <a:spcPts val="0"/>
              </a:spcBef>
              <a:spcAft>
                <a:spcPts val="0"/>
              </a:spcAft>
              <a:buNone/>
            </a:pPr>
            <a:r>
              <a:rPr lang="en" sz="4000"/>
              <a:t>Closing Remarks</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ctrTitle"/>
          </p:nvPr>
        </p:nvSpPr>
        <p:spPr>
          <a:xfrm flipH="1">
            <a:off x="2399775" y="2635675"/>
            <a:ext cx="5543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 &amp; Background</a:t>
            </a:r>
            <a:endParaRPr/>
          </a:p>
        </p:txBody>
      </p:sp>
      <p:sp>
        <p:nvSpPr>
          <p:cNvPr id="181" name="Google Shape;181;p30"/>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82" name="Google Shape;182;p30"/>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5"/>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678" name="Google Shape;678;p75"/>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cxnSp>
        <p:nvCxnSpPr>
          <p:cNvPr id="679" name="Google Shape;679;p75"/>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80" name="Google Shape;680;p75"/>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686" name="Google Shape;686;p76"/>
          <p:cNvSpPr txBox="1">
            <a:spLocks noGrp="1"/>
          </p:cNvSpPr>
          <p:nvPr>
            <p:ph type="body" idx="1"/>
          </p:nvPr>
        </p:nvSpPr>
        <p:spPr>
          <a:xfrm>
            <a:off x="117325" y="944175"/>
            <a:ext cx="8772900" cy="4332300"/>
          </a:xfrm>
          <a:prstGeom prst="rect">
            <a:avLst/>
          </a:prstGeom>
        </p:spPr>
        <p:txBody>
          <a:bodyPr spcFirstLastPara="1" wrap="square" lIns="91425" tIns="91425" rIns="91425" bIns="91425" anchor="t" anchorCtr="0">
            <a:noAutofit/>
          </a:bodyPr>
          <a:lstStyle/>
          <a:p>
            <a:pPr marL="285750" lvl="1" indent="-298450" algn="l" rtl="0">
              <a:lnSpc>
                <a:spcPct val="100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Ali, Syed Ahmad, et al. "Watershed analysis and Landuse Management to Protect from Flash Flood in the Semi-Arid Region Udaipur, Northwestern India using Geospatial Techniques." </a:t>
            </a:r>
            <a:r>
              <a:rPr lang="en" sz="1100" i="1">
                <a:solidFill>
                  <a:srgbClr val="000000"/>
                </a:solidFill>
                <a:latin typeface="Arial"/>
                <a:ea typeface="Arial"/>
                <a:cs typeface="Arial"/>
                <a:sym typeface="Arial"/>
              </a:rPr>
              <a:t>ReserachGate</a:t>
            </a:r>
            <a:r>
              <a:rPr lang="en" sz="1100">
                <a:solidFill>
                  <a:srgbClr val="000000"/>
                </a:solidFill>
                <a:latin typeface="Arial"/>
                <a:ea typeface="Arial"/>
                <a:cs typeface="Arial"/>
                <a:sym typeface="Arial"/>
              </a:rPr>
              <a:t>, Feb. 2018, www.researchgate.net/publication/322950783_Watershed_analysis_and_Landuse_Management_to_Protect_from_Flash_Flood_in_the_Semi-Arid_Region_Udaipur_Northwestern_India_using_Geospatial_Techniques.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Boggs, H L. “Chapter 8: Concrete Gravity Dams .” </a:t>
            </a:r>
            <a:r>
              <a:rPr lang="en" sz="1100" i="1">
                <a:solidFill>
                  <a:srgbClr val="000000"/>
                </a:solidFill>
                <a:latin typeface="Arial"/>
                <a:ea typeface="Arial"/>
                <a:cs typeface="Arial"/>
                <a:sym typeface="Arial"/>
              </a:rPr>
              <a:t>Design of Small Dams</a:t>
            </a:r>
            <a:r>
              <a:rPr lang="en" sz="1100">
                <a:solidFill>
                  <a:srgbClr val="000000"/>
                </a:solidFill>
                <a:latin typeface="Arial"/>
                <a:ea typeface="Arial"/>
                <a:cs typeface="Arial"/>
                <a:sym typeface="Arial"/>
              </a:rPr>
              <a:t>, edited by C C Hennig, 3rd ed., United States Department of the Interior Bureau of Reclamation, 1987, pp. 315–336.</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Bureau of Indian Standards. "Hydraulic Design of Barrages and Weirs - Guidelines." </a:t>
            </a:r>
            <a:r>
              <a:rPr lang="en" sz="1100" i="1">
                <a:solidFill>
                  <a:srgbClr val="000000"/>
                </a:solidFill>
                <a:latin typeface="Arial"/>
                <a:ea typeface="Arial"/>
                <a:cs typeface="Arial"/>
                <a:sym typeface="Arial"/>
              </a:rPr>
              <a:t>Public.Resource.Org</a:t>
            </a:r>
            <a:r>
              <a:rPr lang="en" sz="1100">
                <a:solidFill>
                  <a:srgbClr val="000000"/>
                </a:solidFill>
                <a:latin typeface="Arial"/>
                <a:ea typeface="Arial"/>
                <a:cs typeface="Arial"/>
                <a:sym typeface="Arial"/>
              </a:rPr>
              <a:t>, Dec. 1989, law.resource.org/pub/in/bis/S14/is.6966.1.1989.pdf.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Bureau of Reclamation. "Design of Small Dams." </a:t>
            </a:r>
            <a:r>
              <a:rPr lang="en" sz="1100" i="1">
                <a:solidFill>
                  <a:srgbClr val="000000"/>
                </a:solidFill>
                <a:latin typeface="Arial"/>
                <a:ea typeface="Arial"/>
                <a:cs typeface="Arial"/>
                <a:sym typeface="Arial"/>
              </a:rPr>
              <a:t>United States Department of the Interior</a:t>
            </a:r>
            <a:r>
              <a:rPr lang="en" sz="1100">
                <a:solidFill>
                  <a:srgbClr val="000000"/>
                </a:solidFill>
                <a:latin typeface="Arial"/>
                <a:ea typeface="Arial"/>
                <a:cs typeface="Arial"/>
                <a:sym typeface="Arial"/>
              </a:rPr>
              <a:t>, 3rd ed. </a:t>
            </a:r>
            <a:r>
              <a:rPr lang="en" sz="1100" i="1">
                <a:solidFill>
                  <a:srgbClr val="000000"/>
                </a:solidFill>
                <a:latin typeface="Arial"/>
                <a:ea typeface="Arial"/>
                <a:cs typeface="Arial"/>
                <a:sym typeface="Arial"/>
              </a:rPr>
              <a:t>Bureau of Reclamation</a:t>
            </a:r>
            <a:r>
              <a:rPr lang="en" sz="1100">
                <a:solidFill>
                  <a:srgbClr val="000000"/>
                </a:solidFill>
                <a:latin typeface="Arial"/>
                <a:ea typeface="Arial"/>
                <a:cs typeface="Arial"/>
                <a:sym typeface="Arial"/>
              </a:rPr>
              <a:t>, 1987, www.usbr.gov/tsc/techreferences/mands/mands-pdfs/SmallDams.pdf.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"Dams and Reservoir Design." </a:t>
            </a:r>
            <a:r>
              <a:rPr lang="en" sz="1100" i="1">
                <a:solidFill>
                  <a:srgbClr val="000000"/>
                </a:solidFill>
                <a:latin typeface="Arial"/>
                <a:ea typeface="Arial"/>
                <a:cs typeface="Arial"/>
                <a:sym typeface="Arial"/>
              </a:rPr>
              <a:t>Alberta WaterPortal Society</a:t>
            </a:r>
            <a:r>
              <a:rPr lang="en" sz="1100">
                <a:solidFill>
                  <a:srgbClr val="000000"/>
                </a:solidFill>
                <a:latin typeface="Arial"/>
                <a:ea typeface="Arial"/>
                <a:cs typeface="Arial"/>
                <a:sym typeface="Arial"/>
              </a:rPr>
              <a:t>, albertawater.com/lifecycle-of-a-dam-and-reservoir/dam-and-reservoir-design.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Dinar, Ariel, et al. </a:t>
            </a:r>
            <a:r>
              <a:rPr lang="en" sz="1100" i="1">
                <a:solidFill>
                  <a:srgbClr val="000000"/>
                </a:solidFill>
                <a:latin typeface="Arial"/>
                <a:ea typeface="Arial"/>
                <a:cs typeface="Arial"/>
                <a:sym typeface="Arial"/>
              </a:rPr>
              <a:t>Measuring the impact of climate change on Indian agriculture</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The World Bank</a:t>
            </a:r>
            <a:r>
              <a:rPr lang="en" sz="1100">
                <a:solidFill>
                  <a:srgbClr val="000000"/>
                </a:solidFill>
                <a:latin typeface="Arial"/>
                <a:ea typeface="Arial"/>
                <a:cs typeface="Arial"/>
                <a:sym typeface="Arial"/>
              </a:rPr>
              <a:t>, documents.worldbank.org/curated/en/793381468756570727/Measuring-the-impact-of-climate-change-on-Indian-agriculture.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Farm Water Calculator: Determining Catchment Yield for Planning Farm Dams. (n.d.). Retrieved April 5, 2020, from </a:t>
            </a:r>
            <a:r>
              <a:rPr lang="en" sz="1100">
                <a:solidFill>
                  <a:srgbClr val="000000"/>
                </a:solidFill>
                <a:uFill>
                  <a:noFill/>
                </a:uFill>
                <a:latin typeface="Arial"/>
                <a:ea typeface="Arial"/>
                <a:cs typeface="Arial"/>
                <a:sym typeface="Arial"/>
                <a:hlinkClick r:id="rId3"/>
              </a:rPr>
              <a:t>http://calculator.agriculture.vic.gov.au/fwcalc/information/determining-catchment-yield-for-planning-farm-dams</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Hausfather, Zeke. "What climate models tell us about future rainfall." </a:t>
            </a:r>
            <a:r>
              <a:rPr lang="en" sz="1100" i="1">
                <a:solidFill>
                  <a:srgbClr val="000000"/>
                </a:solidFill>
                <a:latin typeface="Arial"/>
                <a:ea typeface="Arial"/>
                <a:cs typeface="Arial"/>
                <a:sym typeface="Arial"/>
              </a:rPr>
              <a:t>Carbon Brief</a:t>
            </a:r>
            <a:r>
              <a:rPr lang="en" sz="1100">
                <a:solidFill>
                  <a:srgbClr val="000000"/>
                </a:solidFill>
                <a:latin typeface="Arial"/>
                <a:ea typeface="Arial"/>
                <a:cs typeface="Arial"/>
                <a:sym typeface="Arial"/>
              </a:rPr>
              <a:t>, 19 Jan. 2018, www.carbonbrief.org/explainer-what-climate-models-tell-us-about-future-rainfall. Accessed 19 Apr. 2020.</a:t>
            </a:r>
            <a:endParaRPr sz="1100">
              <a:solidFill>
                <a:srgbClr val="000000"/>
              </a:solidFill>
              <a:latin typeface="Arial"/>
              <a:ea typeface="Arial"/>
              <a:cs typeface="Arial"/>
              <a:sym typeface="Arial"/>
            </a:endParaRPr>
          </a:p>
          <a:p>
            <a:pPr marL="28575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Manak, Bhavan, and Bahadur Shah Zafar Marg. </a:t>
            </a:r>
            <a:r>
              <a:rPr lang="en" sz="1100" i="1">
                <a:solidFill>
                  <a:srgbClr val="000000"/>
                </a:solidFill>
                <a:latin typeface="Arial"/>
                <a:ea typeface="Arial"/>
                <a:cs typeface="Arial"/>
                <a:sym typeface="Arial"/>
              </a:rPr>
              <a:t>HYDRAULIC DESIGN OF BARRAGES AND WEIRS - GUIDELINES</a:t>
            </a:r>
            <a:r>
              <a:rPr lang="en" sz="1100">
                <a:solidFill>
                  <a:srgbClr val="000000"/>
                </a:solidFill>
                <a:latin typeface="Arial"/>
                <a:ea typeface="Arial"/>
                <a:cs typeface="Arial"/>
                <a:sym typeface="Arial"/>
              </a:rPr>
              <a:t>. Bureau of Indian Standards , 1989, law.resource.org/pub/in/bis/S14/is.6966.1.1989.pdf.</a:t>
            </a:r>
            <a:endParaRPr sz="110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692" name="Google Shape;692;p77"/>
          <p:cNvSpPr txBox="1">
            <a:spLocks noGrp="1"/>
          </p:cNvSpPr>
          <p:nvPr>
            <p:ph type="body" idx="1"/>
          </p:nvPr>
        </p:nvSpPr>
        <p:spPr>
          <a:xfrm>
            <a:off x="0" y="662400"/>
            <a:ext cx="9144000" cy="3170400"/>
          </a:xfrm>
          <a:prstGeom prst="rect">
            <a:avLst/>
          </a:prstGeom>
        </p:spPr>
        <p:txBody>
          <a:bodyPr spcFirstLastPara="1" wrap="square" lIns="91425" tIns="91425" rIns="91425" bIns="91425" anchor="t" anchorCtr="0">
            <a:noAutofit/>
          </a:bodyPr>
          <a:lstStyle/>
          <a:p>
            <a:pPr marL="342900" lvl="1" indent="-298450" algn="l" rtl="0">
              <a:lnSpc>
                <a:spcPct val="100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Indian Meteorological Department. "District-wise monthly rainfall data, list of raingauge stations, India Meteorological Department (IMD)." </a:t>
            </a:r>
            <a:r>
              <a:rPr lang="en" sz="1100" i="1">
                <a:solidFill>
                  <a:srgbClr val="000000"/>
                </a:solidFill>
                <a:latin typeface="Arial"/>
                <a:ea typeface="Arial"/>
                <a:cs typeface="Arial"/>
                <a:sym typeface="Arial"/>
              </a:rPr>
              <a:t>India Water Portal</a:t>
            </a:r>
            <a:r>
              <a:rPr lang="en" sz="1100">
                <a:solidFill>
                  <a:srgbClr val="000000"/>
                </a:solidFill>
                <a:latin typeface="Arial"/>
                <a:ea typeface="Arial"/>
                <a:cs typeface="Arial"/>
                <a:sym typeface="Arial"/>
              </a:rPr>
              <a:t>, 1 Sept. 2012, www.indiawaterportal.org/articles/district-wise-monthly-rainfall-data-list-raingauge-stations-india-meteorological-department.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"Met Data." </a:t>
            </a:r>
            <a:r>
              <a:rPr lang="en" sz="1100" i="1">
                <a:solidFill>
                  <a:srgbClr val="000000"/>
                </a:solidFill>
                <a:latin typeface="Arial"/>
                <a:ea typeface="Arial"/>
                <a:cs typeface="Arial"/>
                <a:sym typeface="Arial"/>
              </a:rPr>
              <a:t>Indian Water Portal</a:t>
            </a:r>
            <a:r>
              <a:rPr lang="en" sz="1100">
                <a:solidFill>
                  <a:srgbClr val="000000"/>
                </a:solidFill>
                <a:latin typeface="Arial"/>
                <a:ea typeface="Arial"/>
                <a:cs typeface="Arial"/>
                <a:sym typeface="Arial"/>
              </a:rPr>
              <a:t>, www.indiawaterportal.org/met_data/. Accessed 19 Apr. 2020.</a:t>
            </a:r>
            <a:endParaRPr sz="1100">
              <a:solidFill>
                <a:srgbClr val="000000"/>
              </a:solidFill>
              <a:latin typeface="Arial"/>
              <a:ea typeface="Arial"/>
              <a:cs typeface="Arial"/>
              <a:sym typeface="Arial"/>
            </a:endParaRPr>
          </a:p>
          <a:p>
            <a:pPr marL="342900" lvl="1" indent="-298450" algn="l" rtl="0">
              <a:spcBef>
                <a:spcPts val="0"/>
              </a:spcBef>
              <a:spcAft>
                <a:spcPts val="0"/>
              </a:spcAft>
              <a:buClr>
                <a:srgbClr val="000000"/>
              </a:buClr>
              <a:buSzPts val="1100"/>
              <a:buFont typeface="Arial"/>
              <a:buChar char="◆"/>
            </a:pPr>
            <a:r>
              <a:rPr lang="en" sz="1100">
                <a:solidFill>
                  <a:srgbClr val="000000"/>
                </a:solidFill>
                <a:latin typeface="Roboto Condensed"/>
                <a:ea typeface="Roboto Condensed"/>
                <a:cs typeface="Roboto Condensed"/>
                <a:sym typeface="Roboto Condensed"/>
              </a:rPr>
              <a:t>Jasrotia, A. S., Majhi, A., &amp; Singh, S. (2009). Water balance approach for rainwater harvesting using remote sensing and GIS techniques, Jammu Himalaya, India. Water resources management, 23(14), 3035-3055. Retrieved April 5,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Koehrsen, Will. "Time Series Analysis in Python: An Introduction." </a:t>
            </a:r>
            <a:r>
              <a:rPr lang="en" sz="1100" i="1">
                <a:solidFill>
                  <a:srgbClr val="000000"/>
                </a:solidFill>
                <a:latin typeface="Arial"/>
                <a:ea typeface="Arial"/>
                <a:cs typeface="Arial"/>
                <a:sym typeface="Arial"/>
              </a:rPr>
              <a:t>Towards Data Science</a:t>
            </a:r>
            <a:r>
              <a:rPr lang="en" sz="1100">
                <a:solidFill>
                  <a:srgbClr val="000000"/>
                </a:solidFill>
                <a:latin typeface="Arial"/>
                <a:ea typeface="Arial"/>
                <a:cs typeface="Arial"/>
                <a:sym typeface="Arial"/>
              </a:rPr>
              <a:t>, 12 Jan. 2018, towardsdatascience.com/time-series-analysis-in-python-an-introduction-70d5a5b1d52a.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Legates, David R. "Climate Models and Their Simulation of Precipitation." </a:t>
            </a:r>
            <a:r>
              <a:rPr lang="en" sz="1100" i="1">
                <a:solidFill>
                  <a:srgbClr val="000000"/>
                </a:solidFill>
                <a:latin typeface="Arial"/>
                <a:ea typeface="Arial"/>
                <a:cs typeface="Arial"/>
                <a:sym typeface="Arial"/>
              </a:rPr>
              <a:t>Energy &amp; Environment</a:t>
            </a:r>
            <a:r>
              <a:rPr lang="en" sz="1100">
                <a:solidFill>
                  <a:srgbClr val="000000"/>
                </a:solidFill>
                <a:latin typeface="Arial"/>
                <a:ea typeface="Arial"/>
                <a:cs typeface="Arial"/>
                <a:sym typeface="Arial"/>
              </a:rPr>
              <a:t>, vol. 25, no. 6/7, pp. 1163-75. </a:t>
            </a:r>
            <a:r>
              <a:rPr lang="en" sz="1100" i="1">
                <a:solidFill>
                  <a:srgbClr val="000000"/>
                </a:solidFill>
                <a:latin typeface="Arial"/>
                <a:ea typeface="Arial"/>
                <a:cs typeface="Arial"/>
                <a:sym typeface="Arial"/>
              </a:rPr>
              <a:t>JSTOR</a:t>
            </a:r>
            <a:r>
              <a:rPr lang="en" sz="1100">
                <a:solidFill>
                  <a:srgbClr val="000000"/>
                </a:solidFill>
                <a:latin typeface="Arial"/>
                <a:ea typeface="Arial"/>
                <a:cs typeface="Arial"/>
                <a:sym typeface="Arial"/>
              </a:rPr>
              <a:t>, www.jstor.org/stable/pdf/43735310.pdf?refreqid=excelsior%3Acf81acbeb07afa70d8ce4fe606dceca6.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McQuistan, Adam. "Using Machine Learning to Predict the Weather." </a:t>
            </a:r>
            <a:r>
              <a:rPr lang="en" sz="1100" i="1">
                <a:solidFill>
                  <a:srgbClr val="000000"/>
                </a:solidFill>
                <a:latin typeface="Arial"/>
                <a:ea typeface="Arial"/>
                <a:cs typeface="Arial"/>
                <a:sym typeface="Arial"/>
              </a:rPr>
              <a:t>StackAbuse</a:t>
            </a:r>
            <a:r>
              <a:rPr lang="en" sz="1100">
                <a:solidFill>
                  <a:srgbClr val="000000"/>
                </a:solidFill>
                <a:latin typeface="Arial"/>
                <a:ea typeface="Arial"/>
                <a:cs typeface="Arial"/>
                <a:sym typeface="Arial"/>
              </a:rPr>
              <a:t>, stackabuse.com/using-machine-learning-to-predict-the-weather-part-1/.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Mohanty, Bibhabasu. "Reservoir - Module III." </a:t>
            </a:r>
            <a:r>
              <a:rPr lang="en" sz="1100" i="1">
                <a:solidFill>
                  <a:srgbClr val="000000"/>
                </a:solidFill>
                <a:latin typeface="Arial"/>
                <a:ea typeface="Arial"/>
                <a:cs typeface="Arial"/>
                <a:sym typeface="Arial"/>
              </a:rPr>
              <a:t>SlideShare</a:t>
            </a:r>
            <a:r>
              <a:rPr lang="en" sz="1100">
                <a:solidFill>
                  <a:srgbClr val="000000"/>
                </a:solidFill>
                <a:latin typeface="Arial"/>
                <a:ea typeface="Arial"/>
                <a:cs typeface="Arial"/>
                <a:sym typeface="Arial"/>
              </a:rPr>
              <a:t>, 12 June 2012, www.slideshare.net/bibhabasumohanty/reservoir-13443272. Accessed 19 Apr. 2020.</a:t>
            </a:r>
            <a:endParaRPr sz="1100">
              <a:solidFill>
                <a:srgbClr val="000000"/>
              </a:solidFill>
              <a:latin typeface="Arial"/>
              <a:ea typeface="Arial"/>
              <a:cs typeface="Arial"/>
              <a:sym typeface="Arial"/>
            </a:endParaRPr>
          </a:p>
          <a:p>
            <a:pPr marL="342900" lvl="1" indent="-298450" algn="l" rtl="0">
              <a:spcBef>
                <a:spcPts val="0"/>
              </a:spcBef>
              <a:spcAft>
                <a:spcPts val="0"/>
              </a:spcAft>
              <a:buClr>
                <a:srgbClr val="000000"/>
              </a:buClr>
              <a:buSzPts val="1100"/>
              <a:buFont typeface="Arial"/>
              <a:buChar char="◆"/>
            </a:pPr>
            <a:r>
              <a:rPr lang="en" sz="1100">
                <a:solidFill>
                  <a:srgbClr val="000000"/>
                </a:solidFill>
                <a:latin typeface="Roboto Condensed"/>
                <a:ea typeface="Roboto Condensed"/>
                <a:cs typeface="Roboto Condensed"/>
                <a:sym typeface="Roboto Condensed"/>
              </a:rPr>
              <a:t>Penny. MathCentral. Photo Retrieved from </a:t>
            </a:r>
            <a:r>
              <a:rPr lang="en" sz="1100" u="sng">
                <a:solidFill>
                  <a:srgbClr val="000000"/>
                </a:solidFill>
                <a:latin typeface="Roboto Condensed"/>
                <a:ea typeface="Roboto Condensed"/>
                <a:cs typeface="Roboto Condensed"/>
                <a:sym typeface="Roboto Condensed"/>
                <a:hlinkClick r:id="rId3"/>
              </a:rPr>
              <a:t>http://mathcentral.uregina.ca/QQ/database/QQ.09.11/h/jan1.html</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Rajasthan, Water Portal. </a:t>
            </a:r>
            <a:r>
              <a:rPr lang="en" sz="1100" i="1">
                <a:solidFill>
                  <a:srgbClr val="000000"/>
                </a:solidFill>
                <a:latin typeface="Arial"/>
                <a:ea typeface="Arial"/>
                <a:cs typeface="Arial"/>
                <a:sym typeface="Arial"/>
              </a:rPr>
              <a:t>Study on Planning of Water Resources of Rajasthan</a:t>
            </a:r>
            <a:r>
              <a:rPr lang="en" sz="1100">
                <a:solidFill>
                  <a:srgbClr val="000000"/>
                </a:solidFill>
                <a:latin typeface="Arial"/>
                <a:ea typeface="Arial"/>
                <a:cs typeface="Arial"/>
                <a:sym typeface="Arial"/>
              </a:rPr>
              <a:t>. Oct. 2014, water.rajasthan.gov.in/content/dam/water/water-resources-department/Knowledge%20Centre,downloads/Reports/TahalReportexecutivesummary/Exec%20Summary.pdf.#riverbasinstudyreport.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Sanghi, Apurva, et al. "India Agriculture and Climate Data Set." </a:t>
            </a:r>
            <a:r>
              <a:rPr lang="en" sz="1100" i="1">
                <a:solidFill>
                  <a:srgbClr val="000000"/>
                </a:solidFill>
                <a:latin typeface="Arial"/>
                <a:ea typeface="Arial"/>
                <a:cs typeface="Arial"/>
                <a:sym typeface="Arial"/>
              </a:rPr>
              <a:t>The Bureau for Research and Economic Analysis of Development</a:t>
            </a:r>
            <a:r>
              <a:rPr lang="en" sz="1100">
                <a:solidFill>
                  <a:srgbClr val="000000"/>
                </a:solidFill>
                <a:latin typeface="Arial"/>
                <a:ea typeface="Arial"/>
                <a:cs typeface="Arial"/>
                <a:sym typeface="Arial"/>
              </a:rPr>
              <a:t>, ipl.econ.duke.edu/dthomas/dev_data/datafiles/india_agric_climate.htm. Accessed 19 Apr. 2020.</a:t>
            </a:r>
            <a:endParaRPr sz="1100">
              <a:solidFill>
                <a:srgbClr val="000000"/>
              </a:solidFill>
              <a:latin typeface="Arial"/>
              <a:ea typeface="Arial"/>
              <a:cs typeface="Arial"/>
              <a:sym typeface="Arial"/>
            </a:endParaRPr>
          </a:p>
          <a:p>
            <a:pPr marL="342900" lvl="1" indent="-298450" algn="l" rtl="0">
              <a:lnSpc>
                <a:spcPct val="100000"/>
              </a:lnSpc>
              <a:spcBef>
                <a:spcPts val="0"/>
              </a:spcBef>
              <a:spcAft>
                <a:spcPts val="0"/>
              </a:spcAft>
              <a:buClr>
                <a:srgbClr val="000000"/>
              </a:buClr>
              <a:buSzPts val="1100"/>
              <a:buFont typeface="Arial"/>
              <a:buChar char="◆"/>
            </a:pPr>
            <a:r>
              <a:rPr lang="en" sz="1100" i="1">
                <a:solidFill>
                  <a:srgbClr val="000000"/>
                </a:solidFill>
                <a:latin typeface="Arial"/>
                <a:ea typeface="Arial"/>
                <a:cs typeface="Arial"/>
                <a:sym typeface="Arial"/>
              </a:rPr>
              <a:t>World Water &amp; Climate Atlas</a:t>
            </a:r>
            <a:r>
              <a:rPr lang="en" sz="1100">
                <a:solidFill>
                  <a:srgbClr val="000000"/>
                </a:solidFill>
                <a:latin typeface="Arial"/>
                <a:ea typeface="Arial"/>
                <a:cs typeface="Arial"/>
                <a:sym typeface="Arial"/>
              </a:rPr>
              <a:t>. www.iwmi.cgiar.org/resources/world-water-and-climate-atlas/. Accessed 19 Apr. 2020.</a:t>
            </a:r>
            <a:endParaRPr sz="1100">
              <a:solidFill>
                <a:srgbClr val="000000"/>
              </a:solidFill>
              <a:latin typeface="Arial"/>
              <a:ea typeface="Arial"/>
              <a:cs typeface="Arial"/>
              <a:sym typeface="Arial"/>
            </a:endParaRPr>
          </a:p>
          <a:p>
            <a:pPr marL="342900" lvl="1" indent="-298450" algn="l" rtl="0">
              <a:spcBef>
                <a:spcPts val="0"/>
              </a:spcBef>
              <a:spcAft>
                <a:spcPts val="0"/>
              </a:spcAft>
              <a:buClr>
                <a:srgbClr val="000000"/>
              </a:buClr>
              <a:buSzPts val="1100"/>
              <a:buFont typeface="Arial"/>
              <a:buChar char="◆"/>
            </a:pPr>
            <a:r>
              <a:rPr lang="en" sz="1100">
                <a:solidFill>
                  <a:srgbClr val="000000"/>
                </a:solidFill>
                <a:latin typeface="Roboto Condensed"/>
                <a:ea typeface="Roboto Condensed"/>
                <a:cs typeface="Roboto Condensed"/>
                <a:sym typeface="Roboto Condensed"/>
              </a:rPr>
              <a:t>United States Department of Agriculture (November 1997). Ponds- Planning, Design, and Construction. Retrieved from </a:t>
            </a:r>
            <a:r>
              <a:rPr lang="en" sz="1100" u="sng">
                <a:solidFill>
                  <a:srgbClr val="000000"/>
                </a:solidFill>
                <a:latin typeface="Roboto Condensed"/>
                <a:ea typeface="Roboto Condensed"/>
                <a:cs typeface="Roboto Condensed"/>
                <a:sym typeface="Roboto Condensed"/>
                <a:hlinkClick r:id="rId4"/>
              </a:rPr>
              <a:t>http://agrilife.org/water/files/2013/02/ponds-planning-design-and-construction.pdf</a:t>
            </a:r>
            <a:r>
              <a:rPr lang="en" sz="1100">
                <a:solidFill>
                  <a:srgbClr val="000000"/>
                </a:solidFill>
                <a:latin typeface="Roboto Condensed"/>
                <a:ea typeface="Roboto Condensed"/>
                <a:cs typeface="Roboto Condensed"/>
                <a:sym typeface="Roboto Condensed"/>
              </a:rPr>
              <a:t>. </a:t>
            </a:r>
            <a:endParaRPr sz="1100">
              <a:solidFill>
                <a:srgbClr val="000000"/>
              </a:solidFill>
              <a:latin typeface="Arial"/>
              <a:ea typeface="Arial"/>
              <a:cs typeface="Arial"/>
              <a:sym typeface="Arial"/>
            </a:endParaRPr>
          </a:p>
          <a:p>
            <a:pPr marL="342900" lvl="0" indent="-228600" algn="l" rtl="0">
              <a:lnSpc>
                <a:spcPct val="100000"/>
              </a:lnSpc>
              <a:spcBef>
                <a:spcPts val="0"/>
              </a:spcBef>
              <a:spcAft>
                <a:spcPts val="0"/>
              </a:spcAft>
              <a:buNone/>
            </a:pPr>
            <a:endParaRPr sz="11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ctrTitle"/>
          </p:nvPr>
        </p:nvSpPr>
        <p:spPr>
          <a:xfrm>
            <a:off x="1964850" y="531000"/>
            <a:ext cx="5954100" cy="7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Bhutiya Water Management Project</a:t>
            </a:r>
            <a:endParaRPr/>
          </a:p>
        </p:txBody>
      </p:sp>
      <p:sp>
        <p:nvSpPr>
          <p:cNvPr id="188" name="Google Shape;188;p31"/>
          <p:cNvSpPr txBox="1">
            <a:spLocks noGrp="1"/>
          </p:cNvSpPr>
          <p:nvPr>
            <p:ph type="subTitle" idx="1"/>
          </p:nvPr>
        </p:nvSpPr>
        <p:spPr>
          <a:xfrm>
            <a:off x="5439975" y="1438675"/>
            <a:ext cx="3260100" cy="2847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700" b="1">
                <a:latin typeface="Roboto Condensed"/>
                <a:ea typeface="Roboto Condensed"/>
                <a:cs typeface="Roboto Condensed"/>
                <a:sym typeface="Roboto Condensed"/>
              </a:rPr>
              <a:t>Population</a:t>
            </a:r>
            <a:r>
              <a:rPr lang="en" sz="1700"/>
              <a:t>: 408 (100 households)</a:t>
            </a:r>
            <a:endParaRPr sz="1700"/>
          </a:p>
          <a:p>
            <a:pPr marL="0" lvl="0" indent="0" algn="l" rtl="0">
              <a:lnSpc>
                <a:spcPct val="150000"/>
              </a:lnSpc>
              <a:spcBef>
                <a:spcPts val="0"/>
              </a:spcBef>
              <a:spcAft>
                <a:spcPts val="0"/>
              </a:spcAft>
              <a:buNone/>
            </a:pPr>
            <a:r>
              <a:rPr lang="en" sz="1700" b="1">
                <a:latin typeface="Roboto Condensed"/>
                <a:ea typeface="Roboto Condensed"/>
                <a:cs typeface="Roboto Condensed"/>
                <a:sym typeface="Roboto Condensed"/>
              </a:rPr>
              <a:t>Area</a:t>
            </a:r>
            <a:r>
              <a:rPr lang="en" sz="1700"/>
              <a:t>: 495 hectares</a:t>
            </a:r>
            <a:endParaRPr sz="1700"/>
          </a:p>
          <a:p>
            <a:pPr marL="0" lvl="0" indent="0" algn="l" rtl="0">
              <a:lnSpc>
                <a:spcPct val="150000"/>
              </a:lnSpc>
              <a:spcBef>
                <a:spcPts val="0"/>
              </a:spcBef>
              <a:spcAft>
                <a:spcPts val="0"/>
              </a:spcAft>
              <a:buNone/>
            </a:pPr>
            <a:r>
              <a:rPr lang="en" sz="1700" b="1">
                <a:latin typeface="Roboto Condensed"/>
                <a:ea typeface="Roboto Condensed"/>
                <a:cs typeface="Roboto Condensed"/>
                <a:sym typeface="Roboto Condensed"/>
              </a:rPr>
              <a:t>Industry</a:t>
            </a:r>
            <a:r>
              <a:rPr lang="en" sz="1700"/>
              <a:t>: Agriculture &amp; Livestock</a:t>
            </a:r>
            <a:endParaRPr sz="1700"/>
          </a:p>
          <a:p>
            <a:pPr marL="0" lvl="0" indent="0" algn="l" rtl="0">
              <a:lnSpc>
                <a:spcPct val="150000"/>
              </a:lnSpc>
              <a:spcBef>
                <a:spcPts val="0"/>
              </a:spcBef>
              <a:spcAft>
                <a:spcPts val="0"/>
              </a:spcAft>
              <a:buNone/>
            </a:pPr>
            <a:r>
              <a:rPr lang="en" sz="1700" b="1">
                <a:latin typeface="Roboto Condensed"/>
                <a:ea typeface="Roboto Condensed"/>
                <a:cs typeface="Roboto Condensed"/>
                <a:sym typeface="Roboto Condensed"/>
              </a:rPr>
              <a:t>Project Est.</a:t>
            </a:r>
            <a:r>
              <a:rPr lang="en" sz="1700"/>
              <a:t>: 2017</a:t>
            </a:r>
            <a:endParaRPr sz="1700"/>
          </a:p>
        </p:txBody>
      </p:sp>
      <p:pic>
        <p:nvPicPr>
          <p:cNvPr id="189" name="Google Shape;189;p31"/>
          <p:cNvPicPr preferRelativeResize="0"/>
          <p:nvPr/>
        </p:nvPicPr>
        <p:blipFill>
          <a:blip r:embed="rId3">
            <a:alphaModFix/>
          </a:blip>
          <a:stretch>
            <a:fillRect/>
          </a:stretch>
        </p:blipFill>
        <p:spPr>
          <a:xfrm>
            <a:off x="1409951" y="1201175"/>
            <a:ext cx="3760100" cy="3322600"/>
          </a:xfrm>
          <a:prstGeom prst="rect">
            <a:avLst/>
          </a:prstGeom>
          <a:noFill/>
          <a:ln w="9525" cap="flat" cmpd="sng">
            <a:solidFill>
              <a:srgbClr val="FFFFFF"/>
            </a:solidFill>
            <a:prstDash val="solid"/>
            <a:round/>
            <a:headEnd type="none" w="sm" len="sm"/>
            <a:tailEnd type="none" w="sm" len="sm"/>
          </a:ln>
        </p:spPr>
      </p:pic>
      <p:pic>
        <p:nvPicPr>
          <p:cNvPr id="190" name="Google Shape;190;p31"/>
          <p:cNvPicPr preferRelativeResize="0"/>
          <p:nvPr/>
        </p:nvPicPr>
        <p:blipFill>
          <a:blip r:embed="rId4">
            <a:alphaModFix/>
          </a:blip>
          <a:stretch>
            <a:fillRect/>
          </a:stretch>
        </p:blipFill>
        <p:spPr>
          <a:xfrm>
            <a:off x="474595" y="1201175"/>
            <a:ext cx="4695457" cy="3322600"/>
          </a:xfrm>
          <a:prstGeom prst="rect">
            <a:avLst/>
          </a:prstGeom>
          <a:noFill/>
          <a:ln w="9525" cap="flat" cmpd="sng">
            <a:solidFill>
              <a:srgbClr val="FFFFFF"/>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2"/>
          <p:cNvPicPr preferRelativeResize="0"/>
          <p:nvPr/>
        </p:nvPicPr>
        <p:blipFill>
          <a:blip r:embed="rId3">
            <a:alphaModFix/>
          </a:blip>
          <a:stretch>
            <a:fillRect/>
          </a:stretch>
        </p:blipFill>
        <p:spPr>
          <a:xfrm>
            <a:off x="6049419" y="1813957"/>
            <a:ext cx="1353393" cy="1054703"/>
          </a:xfrm>
          <a:prstGeom prst="rect">
            <a:avLst/>
          </a:prstGeom>
          <a:noFill/>
          <a:ln>
            <a:noFill/>
          </a:ln>
        </p:spPr>
      </p:pic>
      <p:pic>
        <p:nvPicPr>
          <p:cNvPr id="196" name="Google Shape;196;p32"/>
          <p:cNvPicPr preferRelativeResize="0"/>
          <p:nvPr/>
        </p:nvPicPr>
        <p:blipFill>
          <a:blip r:embed="rId4">
            <a:alphaModFix/>
          </a:blip>
          <a:stretch>
            <a:fillRect/>
          </a:stretch>
        </p:blipFill>
        <p:spPr>
          <a:xfrm>
            <a:off x="3915503" y="1713512"/>
            <a:ext cx="1353392" cy="1255596"/>
          </a:xfrm>
          <a:prstGeom prst="rect">
            <a:avLst/>
          </a:prstGeom>
          <a:noFill/>
          <a:ln>
            <a:noFill/>
          </a:ln>
        </p:spPr>
      </p:pic>
      <p:pic>
        <p:nvPicPr>
          <p:cNvPr id="197" name="Google Shape;197;p32"/>
          <p:cNvPicPr preferRelativeResize="0"/>
          <p:nvPr/>
        </p:nvPicPr>
        <p:blipFill>
          <a:blip r:embed="rId5">
            <a:alphaModFix/>
          </a:blip>
          <a:stretch>
            <a:fillRect/>
          </a:stretch>
        </p:blipFill>
        <p:spPr>
          <a:xfrm>
            <a:off x="2480239" y="3353658"/>
            <a:ext cx="4183504" cy="552242"/>
          </a:xfrm>
          <a:prstGeom prst="rect">
            <a:avLst/>
          </a:prstGeom>
          <a:noFill/>
          <a:ln>
            <a:noFill/>
          </a:ln>
        </p:spPr>
      </p:pic>
      <p:sp>
        <p:nvSpPr>
          <p:cNvPr id="198" name="Google Shape;198;p32"/>
          <p:cNvSpPr txBox="1">
            <a:spLocks noGrp="1"/>
          </p:cNvSpPr>
          <p:nvPr>
            <p:ph type="ctrTitle" idx="4294967295"/>
          </p:nvPr>
        </p:nvSpPr>
        <p:spPr>
          <a:xfrm>
            <a:off x="1594950" y="642525"/>
            <a:ext cx="5954100" cy="7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Partners</a:t>
            </a:r>
            <a:endParaRPr/>
          </a:p>
        </p:txBody>
      </p:sp>
      <p:pic>
        <p:nvPicPr>
          <p:cNvPr id="199" name="Google Shape;199;p32"/>
          <p:cNvPicPr preferRelativeResize="0"/>
          <p:nvPr/>
        </p:nvPicPr>
        <p:blipFill>
          <a:blip r:embed="rId6">
            <a:alphaModFix/>
          </a:blip>
          <a:stretch>
            <a:fillRect/>
          </a:stretch>
        </p:blipFill>
        <p:spPr>
          <a:xfrm>
            <a:off x="1741188" y="1694775"/>
            <a:ext cx="1393785" cy="12930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cxnSp>
        <p:nvCxnSpPr>
          <p:cNvPr id="204" name="Google Shape;204;p33"/>
          <p:cNvCxnSpPr/>
          <p:nvPr/>
        </p:nvCxnSpPr>
        <p:spPr>
          <a:xfrm flipH="1">
            <a:off x="7485058" y="2988450"/>
            <a:ext cx="1800600" cy="30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33"/>
          <p:cNvCxnSpPr/>
          <p:nvPr/>
        </p:nvCxnSpPr>
        <p:spPr>
          <a:xfrm rot="10800000">
            <a:off x="20872" y="3367375"/>
            <a:ext cx="1487100" cy="0"/>
          </a:xfrm>
          <a:prstGeom prst="straightConnector1">
            <a:avLst/>
          </a:prstGeom>
          <a:noFill/>
          <a:ln w="9525" cap="flat" cmpd="sng">
            <a:solidFill>
              <a:schemeClr val="dk1"/>
            </a:solidFill>
            <a:prstDash val="solid"/>
            <a:round/>
            <a:headEnd type="none" w="med" len="med"/>
            <a:tailEnd type="none" w="med" len="med"/>
          </a:ln>
        </p:spPr>
      </p:cxnSp>
      <p:sp>
        <p:nvSpPr>
          <p:cNvPr id="206" name="Google Shape;206;p33"/>
          <p:cNvSpPr/>
          <p:nvPr/>
        </p:nvSpPr>
        <p:spPr>
          <a:xfrm rot="-5400000" flipH="1">
            <a:off x="5017750" y="2027375"/>
            <a:ext cx="2309400" cy="26289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p:nvPr/>
        </p:nvSpPr>
        <p:spPr>
          <a:xfrm rot="5400000">
            <a:off x="1525450" y="2169875"/>
            <a:ext cx="2789400" cy="28239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txBox="1">
            <a:spLocks noGrp="1"/>
          </p:cNvSpPr>
          <p:nvPr>
            <p:ph type="ctrTitle" idx="2"/>
          </p:nvPr>
        </p:nvSpPr>
        <p:spPr>
          <a:xfrm>
            <a:off x="1508250" y="2388375"/>
            <a:ext cx="26289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rPr>
              <a:t>PROGRAM OBJECTIVES</a:t>
            </a:r>
            <a:endParaRPr sz="1600">
              <a:solidFill>
                <a:schemeClr val="lt1"/>
              </a:solidFill>
            </a:endParaRPr>
          </a:p>
        </p:txBody>
      </p:sp>
      <p:sp>
        <p:nvSpPr>
          <p:cNvPr id="209" name="Google Shape;209;p33"/>
          <p:cNvSpPr txBox="1">
            <a:spLocks noGrp="1"/>
          </p:cNvSpPr>
          <p:nvPr>
            <p:ph type="subTitle" idx="1"/>
          </p:nvPr>
        </p:nvSpPr>
        <p:spPr>
          <a:xfrm>
            <a:off x="1508250" y="2815875"/>
            <a:ext cx="2628900" cy="220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Exo 2"/>
              <a:buChar char="➔"/>
            </a:pPr>
            <a:r>
              <a:rPr lang="en" sz="1600">
                <a:latin typeface="Roboto Condensed"/>
                <a:ea typeface="Roboto Condensed"/>
                <a:cs typeface="Roboto Condensed"/>
                <a:sym typeface="Roboto Condensed"/>
              </a:rPr>
              <a:t>Introduce resilient water infrastructure</a:t>
            </a:r>
            <a:endParaRPr sz="1600">
              <a:latin typeface="Roboto Condensed"/>
              <a:ea typeface="Roboto Condensed"/>
              <a:cs typeface="Roboto Condensed"/>
              <a:sym typeface="Roboto Condensed"/>
            </a:endParaRPr>
          </a:p>
          <a:p>
            <a:pPr marL="457200" lvl="0" indent="-330200" algn="l" rtl="0">
              <a:spcBef>
                <a:spcPts val="1000"/>
              </a:spcBef>
              <a:spcAft>
                <a:spcPts val="0"/>
              </a:spcAft>
              <a:buSzPts val="1600"/>
              <a:buFont typeface="Roboto Condensed"/>
              <a:buChar char="➔"/>
            </a:pPr>
            <a:r>
              <a:rPr lang="en" sz="1600">
                <a:latin typeface="Roboto Condensed"/>
                <a:ea typeface="Roboto Condensed"/>
                <a:cs typeface="Roboto Condensed"/>
                <a:sym typeface="Roboto Condensed"/>
              </a:rPr>
              <a:t>Reduce groundwater dependence</a:t>
            </a:r>
            <a:endParaRPr sz="1600">
              <a:latin typeface="Roboto Condensed"/>
              <a:ea typeface="Roboto Condensed"/>
              <a:cs typeface="Roboto Condensed"/>
              <a:sym typeface="Roboto Condensed"/>
            </a:endParaRPr>
          </a:p>
          <a:p>
            <a:pPr marL="457200" lvl="0" indent="-330200" algn="l" rtl="0">
              <a:spcBef>
                <a:spcPts val="1000"/>
              </a:spcBef>
              <a:spcAft>
                <a:spcPts val="0"/>
              </a:spcAft>
              <a:buSzPts val="1600"/>
              <a:buFont typeface="Roboto Condensed"/>
              <a:buChar char="➔"/>
            </a:pPr>
            <a:r>
              <a:rPr lang="en" sz="1600">
                <a:latin typeface="Roboto Condensed"/>
                <a:ea typeface="Roboto Condensed"/>
                <a:cs typeface="Roboto Condensed"/>
                <a:sym typeface="Roboto Condensed"/>
              </a:rPr>
              <a:t>Increase supply</a:t>
            </a:r>
            <a:endParaRPr sz="1600">
              <a:latin typeface="Roboto Condensed"/>
              <a:ea typeface="Roboto Condensed"/>
              <a:cs typeface="Roboto Condensed"/>
              <a:sym typeface="Roboto Condensed"/>
            </a:endParaRPr>
          </a:p>
          <a:p>
            <a:pPr marL="457200" lvl="0" indent="-330200" algn="l" rtl="0">
              <a:spcBef>
                <a:spcPts val="1000"/>
              </a:spcBef>
              <a:spcAft>
                <a:spcPts val="1000"/>
              </a:spcAft>
              <a:buSzPts val="1600"/>
              <a:buFont typeface="Roboto Condensed"/>
              <a:buChar char="➔"/>
            </a:pPr>
            <a:r>
              <a:rPr lang="en" sz="1600">
                <a:latin typeface="Roboto Condensed"/>
                <a:ea typeface="Roboto Condensed"/>
                <a:cs typeface="Roboto Condensed"/>
                <a:sym typeface="Roboto Condensed"/>
              </a:rPr>
              <a:t>Improve efficiency</a:t>
            </a:r>
            <a:endParaRPr sz="1600">
              <a:latin typeface="Roboto Condensed"/>
              <a:ea typeface="Roboto Condensed"/>
              <a:cs typeface="Roboto Condensed"/>
              <a:sym typeface="Roboto Condensed"/>
            </a:endParaRPr>
          </a:p>
        </p:txBody>
      </p:sp>
      <p:sp>
        <p:nvSpPr>
          <p:cNvPr id="210" name="Google Shape;210;p33"/>
          <p:cNvSpPr txBox="1">
            <a:spLocks noGrp="1"/>
          </p:cNvSpPr>
          <p:nvPr>
            <p:ph type="ctrTitle" idx="3"/>
          </p:nvPr>
        </p:nvSpPr>
        <p:spPr>
          <a:xfrm>
            <a:off x="4856950" y="2358000"/>
            <a:ext cx="26310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rPr>
              <a:t>DESIGNED SOLUTION</a:t>
            </a:r>
            <a:endParaRPr sz="1600">
              <a:solidFill>
                <a:schemeClr val="lt1"/>
              </a:solidFill>
            </a:endParaRPr>
          </a:p>
        </p:txBody>
      </p:sp>
      <p:sp>
        <p:nvSpPr>
          <p:cNvPr id="211" name="Google Shape;211;p33"/>
          <p:cNvSpPr txBox="1">
            <a:spLocks noGrp="1"/>
          </p:cNvSpPr>
          <p:nvPr>
            <p:ph type="ctrTitle" idx="2"/>
          </p:nvPr>
        </p:nvSpPr>
        <p:spPr>
          <a:xfrm>
            <a:off x="5118100" y="2836800"/>
            <a:ext cx="2415600" cy="18588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Font typeface="Roboto Condensed"/>
              <a:buChar char="➔"/>
            </a:pPr>
            <a:r>
              <a:rPr lang="en" sz="1600" b="0">
                <a:latin typeface="Roboto Condensed"/>
                <a:ea typeface="Roboto Condensed"/>
                <a:cs typeface="Roboto Condensed"/>
                <a:sym typeface="Roboto Condensed"/>
              </a:rPr>
              <a:t>Anicut / Dam</a:t>
            </a:r>
            <a:endParaRPr sz="1600" b="0">
              <a:latin typeface="Roboto Condensed"/>
              <a:ea typeface="Roboto Condensed"/>
              <a:cs typeface="Roboto Condensed"/>
              <a:sym typeface="Roboto Condensed"/>
            </a:endParaRPr>
          </a:p>
          <a:p>
            <a:pPr marL="457200" lvl="0" indent="-330200" algn="l" rtl="0">
              <a:lnSpc>
                <a:spcPct val="200000"/>
              </a:lnSpc>
              <a:spcBef>
                <a:spcPts val="0"/>
              </a:spcBef>
              <a:spcAft>
                <a:spcPts val="0"/>
              </a:spcAft>
              <a:buSzPts val="1600"/>
              <a:buFont typeface="Roboto Condensed"/>
              <a:buChar char="➔"/>
            </a:pPr>
            <a:r>
              <a:rPr lang="en" sz="1600" b="0">
                <a:latin typeface="Roboto Condensed"/>
                <a:ea typeface="Roboto Condensed"/>
                <a:cs typeface="Roboto Condensed"/>
                <a:sym typeface="Roboto Condensed"/>
              </a:rPr>
              <a:t>Percolation Pond</a:t>
            </a:r>
            <a:endParaRPr sz="1600" b="0">
              <a:latin typeface="Roboto Condensed"/>
              <a:ea typeface="Roboto Condensed"/>
              <a:cs typeface="Roboto Condensed"/>
              <a:sym typeface="Roboto Condensed"/>
            </a:endParaRPr>
          </a:p>
          <a:p>
            <a:pPr marL="457200" lvl="0" indent="-330200" algn="l" rtl="0">
              <a:lnSpc>
                <a:spcPct val="200000"/>
              </a:lnSpc>
              <a:spcBef>
                <a:spcPts val="0"/>
              </a:spcBef>
              <a:spcAft>
                <a:spcPts val="0"/>
              </a:spcAft>
              <a:buSzPts val="1600"/>
              <a:buFont typeface="Roboto Condensed"/>
              <a:buChar char="➔"/>
            </a:pPr>
            <a:r>
              <a:rPr lang="en" sz="1600" b="0">
                <a:latin typeface="Roboto Condensed"/>
                <a:ea typeface="Roboto Condensed"/>
                <a:cs typeface="Roboto Condensed"/>
                <a:sym typeface="Roboto Condensed"/>
              </a:rPr>
              <a:t>Contour Trenching</a:t>
            </a:r>
            <a:endParaRPr sz="1600" b="0">
              <a:latin typeface="Roboto Condensed"/>
              <a:ea typeface="Roboto Condensed"/>
              <a:cs typeface="Roboto Condensed"/>
              <a:sym typeface="Roboto Condensed"/>
            </a:endParaRPr>
          </a:p>
        </p:txBody>
      </p:sp>
      <p:pic>
        <p:nvPicPr>
          <p:cNvPr id="212" name="Google Shape;212;p33"/>
          <p:cNvPicPr preferRelativeResize="0"/>
          <p:nvPr/>
        </p:nvPicPr>
        <p:blipFill rotWithShape="1">
          <a:blip r:embed="rId3">
            <a:alphaModFix/>
          </a:blip>
          <a:srcRect t="14546" b="28786"/>
          <a:stretch/>
        </p:blipFill>
        <p:spPr>
          <a:xfrm>
            <a:off x="2499375" y="128950"/>
            <a:ext cx="4145250" cy="1768650"/>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ctrTitle"/>
          </p:nvPr>
        </p:nvSpPr>
        <p:spPr>
          <a:xfrm>
            <a:off x="2638350" y="260123"/>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Objective</a:t>
            </a:r>
            <a:endParaRPr sz="3600"/>
          </a:p>
        </p:txBody>
      </p:sp>
      <p:sp>
        <p:nvSpPr>
          <p:cNvPr id="218" name="Google Shape;218;p34"/>
          <p:cNvSpPr txBox="1">
            <a:spLocks noGrp="1"/>
          </p:cNvSpPr>
          <p:nvPr>
            <p:ph type="subTitle" idx="1"/>
          </p:nvPr>
        </p:nvSpPr>
        <p:spPr>
          <a:xfrm>
            <a:off x="2236650" y="2314225"/>
            <a:ext cx="4670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Use a variation of functions and models to predict future precipitation near Udaipur, India and subsequent runoff data for the purpose of implementing a safe, efficient, and sustainable design for an anicut dam and percolation pond for increased access to water resources in the community of Bhutiya.</a:t>
            </a:r>
            <a:endParaRPr sz="1400"/>
          </a:p>
        </p:txBody>
      </p:sp>
      <p:cxnSp>
        <p:nvCxnSpPr>
          <p:cNvPr id="219" name="Google Shape;219;p34"/>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4"/>
          <p:cNvCxnSpPr/>
          <p:nvPr/>
        </p:nvCxnSpPr>
        <p:spPr>
          <a:xfrm>
            <a:off x="0" y="37205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2824</Words>
  <Application>Microsoft Macintosh PowerPoint</Application>
  <PresentationFormat>On-screen Show (16:9)</PresentationFormat>
  <Paragraphs>396</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Roboto Condensed</vt:lpstr>
      <vt:lpstr>Fira Sans Extra Condensed Medium</vt:lpstr>
      <vt:lpstr>Arial</vt:lpstr>
      <vt:lpstr>Exo 2</vt:lpstr>
      <vt:lpstr>Squada One</vt:lpstr>
      <vt:lpstr>Roboto</vt:lpstr>
      <vt:lpstr>Oswald</vt:lpstr>
      <vt:lpstr>Times New Roman</vt:lpstr>
      <vt:lpstr>Roboto Condensed Light</vt:lpstr>
      <vt:lpstr>Tech Newsletter by Slidesgo</vt:lpstr>
      <vt:lpstr>Engineers Without Borders GWU-CE6800 Collab Bhutiya Water Management Program</vt:lpstr>
      <vt:lpstr>TABLE OF CONTENTS</vt:lpstr>
      <vt:lpstr>Introduction</vt:lpstr>
      <vt:lpstr>Meet the Team</vt:lpstr>
      <vt:lpstr>Objective &amp; Background</vt:lpstr>
      <vt:lpstr>The Bhutiya Water Management Project</vt:lpstr>
      <vt:lpstr>Project Partners</vt:lpstr>
      <vt:lpstr>PROGRAM OBJECTIVES</vt:lpstr>
      <vt:lpstr>Objective</vt:lpstr>
      <vt:lpstr>Technical Approach</vt:lpstr>
      <vt:lpstr>Three-Part Approach</vt:lpstr>
      <vt:lpstr>PROGRAMS &amp; PACKAGES</vt:lpstr>
      <vt:lpstr>Phase I</vt:lpstr>
      <vt:lpstr>Data Collection - Literature Review</vt:lpstr>
      <vt:lpstr>Data Collection</vt:lpstr>
      <vt:lpstr>Data Visualization</vt:lpstr>
      <vt:lpstr>PowerPoint Presentation</vt:lpstr>
      <vt:lpstr>PowerPoint Presentation</vt:lpstr>
      <vt:lpstr>Time Series</vt:lpstr>
      <vt:lpstr>Time Series</vt:lpstr>
      <vt:lpstr>Precipitation &amp; Temperature</vt:lpstr>
      <vt:lpstr>Time Series - Facebook Prophet</vt:lpstr>
      <vt:lpstr>Facebook Prophet - Annual</vt:lpstr>
      <vt:lpstr>Precipitation Prediction</vt:lpstr>
      <vt:lpstr>Phase II</vt:lpstr>
      <vt:lpstr>Rainfall - Runoff Conversion Equation</vt:lpstr>
      <vt:lpstr>Catchment Area</vt:lpstr>
      <vt:lpstr>Annual Average Precipitation</vt:lpstr>
      <vt:lpstr>Yield Coefficient</vt:lpstr>
      <vt:lpstr>Output</vt:lpstr>
      <vt:lpstr>Improved Accuracy in Hydraulic Modeling</vt:lpstr>
      <vt:lpstr>Phase III</vt:lpstr>
      <vt:lpstr>Dam Design</vt:lpstr>
      <vt:lpstr>PowerPoint Presentation</vt:lpstr>
      <vt:lpstr>Background</vt:lpstr>
      <vt:lpstr>Data Collection</vt:lpstr>
      <vt:lpstr>Data Collection</vt:lpstr>
      <vt:lpstr>Assumptions</vt:lpstr>
      <vt:lpstr>Coding Dam Design</vt:lpstr>
      <vt:lpstr>Outputs: Anicut Dam   (example)</vt:lpstr>
      <vt:lpstr>Future Development Anicut</vt:lpstr>
      <vt:lpstr>Percolation Pond Design</vt:lpstr>
      <vt:lpstr>Background</vt:lpstr>
      <vt:lpstr>Assumptions</vt:lpstr>
      <vt:lpstr>EQUATIONS REFERENCED</vt:lpstr>
      <vt:lpstr>Inputs: Percolation Pond (example)</vt:lpstr>
      <vt:lpstr>Outputs: Percolation Pond (example)</vt:lpstr>
      <vt:lpstr>Future Development Percolation Pond</vt:lpstr>
      <vt:lpstr>Further Applications &amp; Closing Remarks</vt:lpstr>
      <vt:lpstr>THANK YOU</vt:lpstr>
      <vt:lpstr>References</vt:lpstr>
      <vt:lpstr>References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Engineers Without Borders GWU-CE6800 Collab Bhutiya Water Management Program</dc:title>
  <cp:lastModifiedBy>Arena, Thomas P</cp:lastModifiedBy>
  <cp:revision>1</cp:revision>
  <dcterms:modified xsi:type="dcterms:W3CDTF">2020-04-21T16:36:59Z</dcterms:modified>
</cp:coreProperties>
</file>